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80" r:id="rId5"/>
    <p:sldId id="281" r:id="rId6"/>
    <p:sldId id="316" r:id="rId7"/>
    <p:sldId id="287" r:id="rId8"/>
    <p:sldId id="282" r:id="rId9"/>
    <p:sldId id="283" r:id="rId10"/>
    <p:sldId id="284" r:id="rId11"/>
    <p:sldId id="286" r:id="rId12"/>
    <p:sldId id="285"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1" r:id="rId36"/>
    <p:sldId id="312" r:id="rId37"/>
    <p:sldId id="313" r:id="rId38"/>
    <p:sldId id="314" r:id="rId39"/>
    <p:sldId id="315" r:id="rId40"/>
    <p:sldId id="31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52" autoAdjust="0"/>
    <p:restoredTop sz="94619" autoAdjust="0"/>
  </p:normalViewPr>
  <p:slideViewPr>
    <p:cSldViewPr snapToGrid="0">
      <p:cViewPr varScale="1">
        <p:scale>
          <a:sx n="152" d="100"/>
          <a:sy n="152" d="100"/>
        </p:scale>
        <p:origin x="156"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0298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1980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6819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52098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6324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11/21/2024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9758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11/21/2024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254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6277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6420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5774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11/21/2024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2031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11/21/2024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3433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11/21/2024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1585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5814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11/21/2024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251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11/21/2024</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0127440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galandscape.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descr="A picture containing large, sitting, white, numbers">
            <a:extLst>
              <a:ext uri="{FF2B5EF4-FFF2-40B4-BE49-F238E27FC236}">
                <a16:creationId xmlns:a16="http://schemas.microsoft.com/office/drawing/2014/main" id="{9A5D9ED1-DFCC-4799-89E2-D118451B98D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2" y="0"/>
            <a:ext cx="12191356" cy="6858000"/>
          </a:xfrm>
          <a:prstGeom prst="rect">
            <a:avLst/>
          </a:prstGeom>
        </p:spPr>
      </p:pic>
      <p:sp useBgFill="1">
        <p:nvSpPr>
          <p:cNvPr id="96"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ova"/>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a:bodyPr>
          <a:lstStyle/>
          <a:p>
            <a:pPr algn="l"/>
            <a:r>
              <a:rPr lang="en-US" sz="4000" dirty="0"/>
              <a:t>Final Report</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a:bodyPr>
          <a:lstStyle/>
          <a:p>
            <a:pPr algn="l"/>
            <a:r>
              <a:rPr lang="en-US" sz="1800" dirty="0">
                <a:solidFill>
                  <a:srgbClr val="5792BA"/>
                </a:solidFill>
              </a:rPr>
              <a:t>Capstone Project | INFM482</a:t>
            </a:r>
          </a:p>
          <a:p>
            <a:pPr algn="l"/>
            <a:r>
              <a:rPr lang="en-US" sz="1800" dirty="0">
                <a:solidFill>
                  <a:srgbClr val="5792BA"/>
                </a:solidFill>
              </a:rPr>
              <a:t>Mercer University | Fall 2024</a:t>
            </a:r>
          </a:p>
        </p:txBody>
      </p:sp>
    </p:spTree>
    <p:extLst>
      <p:ext uri="{BB962C8B-B14F-4D97-AF65-F5344CB8AC3E}">
        <p14:creationId xmlns:p14="http://schemas.microsoft.com/office/powerpoint/2010/main" val="158312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32D95-9E46-E097-4E6D-559C677DFC31}"/>
              </a:ext>
            </a:extLst>
          </p:cNvPr>
          <p:cNvSpPr>
            <a:spLocks noGrp="1"/>
          </p:cNvSpPr>
          <p:nvPr>
            <p:ph type="title"/>
          </p:nvPr>
        </p:nvSpPr>
        <p:spPr/>
        <p:txBody>
          <a:bodyPr/>
          <a:lstStyle/>
          <a:p>
            <a:r>
              <a:rPr lang="en-US" dirty="0"/>
              <a:t>Project Timeline</a:t>
            </a:r>
          </a:p>
        </p:txBody>
      </p:sp>
      <p:sp>
        <p:nvSpPr>
          <p:cNvPr id="3" name="Content Placeholder 2">
            <a:extLst>
              <a:ext uri="{FF2B5EF4-FFF2-40B4-BE49-F238E27FC236}">
                <a16:creationId xmlns:a16="http://schemas.microsoft.com/office/drawing/2014/main" id="{EA5011C1-055F-665B-49A4-66C2F023234C}"/>
              </a:ext>
            </a:extLst>
          </p:cNvPr>
          <p:cNvSpPr>
            <a:spLocks noGrp="1"/>
          </p:cNvSpPr>
          <p:nvPr>
            <p:ph idx="1"/>
          </p:nvPr>
        </p:nvSpPr>
        <p:spPr/>
        <p:txBody>
          <a:bodyPr/>
          <a:lstStyle/>
          <a:p>
            <a:r>
              <a:rPr lang="en-US" dirty="0"/>
              <a:t>This Project Timeline is an breakdown of how I attempted to manage my time during this class. However, some of the work that I have completed started before I began taking my capstone class. Over the last few months changes have been made to ensure things will continue to improve and all stay up to date with client needs.</a:t>
            </a:r>
          </a:p>
        </p:txBody>
      </p:sp>
    </p:spTree>
    <p:extLst>
      <p:ext uri="{BB962C8B-B14F-4D97-AF65-F5344CB8AC3E}">
        <p14:creationId xmlns:p14="http://schemas.microsoft.com/office/powerpoint/2010/main" val="2016850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ACA3C-3F16-802E-AF9E-48D2061B1620}"/>
              </a:ext>
            </a:extLst>
          </p:cNvPr>
          <p:cNvSpPr>
            <a:spLocks noGrp="1"/>
          </p:cNvSpPr>
          <p:nvPr>
            <p:ph type="title"/>
          </p:nvPr>
        </p:nvSpPr>
        <p:spPr>
          <a:xfrm>
            <a:off x="913795" y="0"/>
            <a:ext cx="10353762" cy="1257300"/>
          </a:xfrm>
        </p:spPr>
        <p:txBody>
          <a:bodyPr/>
          <a:lstStyle/>
          <a:p>
            <a:r>
              <a:rPr lang="en-US" dirty="0"/>
              <a:t>Project scope</a:t>
            </a:r>
          </a:p>
        </p:txBody>
      </p:sp>
      <p:graphicFrame>
        <p:nvGraphicFramePr>
          <p:cNvPr id="4" name="Object 3">
            <a:extLst>
              <a:ext uri="{FF2B5EF4-FFF2-40B4-BE49-F238E27FC236}">
                <a16:creationId xmlns:a16="http://schemas.microsoft.com/office/drawing/2014/main" id="{83B1D443-D947-BA87-4E9B-B16627C680FF}"/>
              </a:ext>
            </a:extLst>
          </p:cNvPr>
          <p:cNvGraphicFramePr>
            <a:graphicFrameLocks noChangeAspect="1"/>
          </p:cNvGraphicFramePr>
          <p:nvPr>
            <p:extLst>
              <p:ext uri="{D42A27DB-BD31-4B8C-83A1-F6EECF244321}">
                <p14:modId xmlns:p14="http://schemas.microsoft.com/office/powerpoint/2010/main" val="994841439"/>
              </p:ext>
            </p:extLst>
          </p:nvPr>
        </p:nvGraphicFramePr>
        <p:xfrm>
          <a:off x="3997557" y="1257300"/>
          <a:ext cx="4186238" cy="5418137"/>
        </p:xfrm>
        <a:graphic>
          <a:graphicData uri="http://schemas.openxmlformats.org/presentationml/2006/ole">
            <mc:AlternateContent xmlns:mc="http://schemas.openxmlformats.org/markup-compatibility/2006">
              <mc:Choice xmlns:v="urn:schemas-microsoft-com:vml" Requires="v">
                <p:oleObj name="Acrobat Document" r:id="rId2" imgW="5829287" imgH="7543800" progId="Acrobat.Document.DC">
                  <p:embed/>
                </p:oleObj>
              </mc:Choice>
              <mc:Fallback>
                <p:oleObj name="Acrobat Document" r:id="rId2" imgW="5829287" imgH="7543800" progId="Acrobat.Document.DC">
                  <p:embed/>
                  <p:pic>
                    <p:nvPicPr>
                      <p:cNvPr id="0" name=""/>
                      <p:cNvPicPr/>
                      <p:nvPr/>
                    </p:nvPicPr>
                    <p:blipFill>
                      <a:blip r:embed="rId3"/>
                      <a:stretch>
                        <a:fillRect/>
                      </a:stretch>
                    </p:blipFill>
                    <p:spPr>
                      <a:xfrm>
                        <a:off x="3997557" y="1257300"/>
                        <a:ext cx="4186238" cy="5418137"/>
                      </a:xfrm>
                      <a:prstGeom prst="rect">
                        <a:avLst/>
                      </a:prstGeom>
                    </p:spPr>
                  </p:pic>
                </p:oleObj>
              </mc:Fallback>
            </mc:AlternateContent>
          </a:graphicData>
        </a:graphic>
      </p:graphicFrame>
    </p:spTree>
    <p:extLst>
      <p:ext uri="{BB962C8B-B14F-4D97-AF65-F5344CB8AC3E}">
        <p14:creationId xmlns:p14="http://schemas.microsoft.com/office/powerpoint/2010/main" val="4246704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95690-67CD-585F-9C64-BEC74A48B3BA}"/>
              </a:ext>
            </a:extLst>
          </p:cNvPr>
          <p:cNvSpPr>
            <a:spLocks noGrp="1"/>
          </p:cNvSpPr>
          <p:nvPr>
            <p:ph type="title"/>
          </p:nvPr>
        </p:nvSpPr>
        <p:spPr/>
        <p:txBody>
          <a:bodyPr/>
          <a:lstStyle/>
          <a:p>
            <a:r>
              <a:rPr lang="en-US" dirty="0"/>
              <a:t>Project Scope</a:t>
            </a:r>
          </a:p>
        </p:txBody>
      </p:sp>
      <p:sp>
        <p:nvSpPr>
          <p:cNvPr id="3" name="Content Placeholder 2">
            <a:extLst>
              <a:ext uri="{FF2B5EF4-FFF2-40B4-BE49-F238E27FC236}">
                <a16:creationId xmlns:a16="http://schemas.microsoft.com/office/drawing/2014/main" id="{32E5533E-9C34-223F-4A6B-3EECD758DC10}"/>
              </a:ext>
            </a:extLst>
          </p:cNvPr>
          <p:cNvSpPr>
            <a:spLocks noGrp="1"/>
          </p:cNvSpPr>
          <p:nvPr>
            <p:ph idx="1"/>
          </p:nvPr>
        </p:nvSpPr>
        <p:spPr/>
        <p:txBody>
          <a:bodyPr/>
          <a:lstStyle/>
          <a:p>
            <a:r>
              <a:rPr lang="en-US" dirty="0"/>
              <a:t>The scope of the landscaping website project is to design and develop a professional, user-friendly, and visually appealing website that meets the needs of clients seeking landscaping services. The website will focus on providing essential functionality and a seamless user experience. </a:t>
            </a:r>
          </a:p>
        </p:txBody>
      </p:sp>
    </p:spTree>
    <p:extLst>
      <p:ext uri="{BB962C8B-B14F-4D97-AF65-F5344CB8AC3E}">
        <p14:creationId xmlns:p14="http://schemas.microsoft.com/office/powerpoint/2010/main" val="944267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69F3-1AE9-06C7-C08B-DBF4DBC960EC}"/>
              </a:ext>
            </a:extLst>
          </p:cNvPr>
          <p:cNvSpPr>
            <a:spLocks noGrp="1"/>
          </p:cNvSpPr>
          <p:nvPr>
            <p:ph type="title"/>
          </p:nvPr>
        </p:nvSpPr>
        <p:spPr/>
        <p:txBody>
          <a:bodyPr/>
          <a:lstStyle/>
          <a:p>
            <a:r>
              <a:rPr lang="en-US" dirty="0"/>
              <a:t>Deliverables</a:t>
            </a:r>
          </a:p>
        </p:txBody>
      </p:sp>
      <p:sp>
        <p:nvSpPr>
          <p:cNvPr id="4" name="Rectangle 1">
            <a:extLst>
              <a:ext uri="{FF2B5EF4-FFF2-40B4-BE49-F238E27FC236}">
                <a16:creationId xmlns:a16="http://schemas.microsoft.com/office/drawing/2014/main" id="{ABE26277-E2EE-7585-9CA5-729A9E53C76C}"/>
              </a:ext>
            </a:extLst>
          </p:cNvPr>
          <p:cNvSpPr>
            <a:spLocks noGrp="1" noChangeArrowheads="1"/>
          </p:cNvSpPr>
          <p:nvPr>
            <p:ph idx="1"/>
          </p:nvPr>
        </p:nvSpPr>
        <p:spPr bwMode="auto">
          <a:xfrm>
            <a:off x="1368006" y="2411203"/>
            <a:ext cx="839531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A fully functional website with responsive design for mobile, tablet, and desktop.</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A service request form for quotes and scheduling.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A gallery/portfolio of completed projects.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A contact page with a form and company details.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Links to the company’s social media pages. </a:t>
            </a:r>
          </a:p>
        </p:txBody>
      </p:sp>
    </p:spTree>
    <p:extLst>
      <p:ext uri="{BB962C8B-B14F-4D97-AF65-F5344CB8AC3E}">
        <p14:creationId xmlns:p14="http://schemas.microsoft.com/office/powerpoint/2010/main" val="1810605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6442A-B78B-B46B-5809-2A5245B277F3}"/>
              </a:ext>
            </a:extLst>
          </p:cNvPr>
          <p:cNvSpPr>
            <a:spLocks noGrp="1"/>
          </p:cNvSpPr>
          <p:nvPr>
            <p:ph type="title"/>
          </p:nvPr>
        </p:nvSpPr>
        <p:spPr/>
        <p:txBody>
          <a:bodyPr/>
          <a:lstStyle/>
          <a:p>
            <a:r>
              <a:rPr lang="en-US" dirty="0"/>
              <a:t>Success Measurements</a:t>
            </a:r>
          </a:p>
        </p:txBody>
      </p:sp>
      <p:sp>
        <p:nvSpPr>
          <p:cNvPr id="3" name="Content Placeholder 2">
            <a:extLst>
              <a:ext uri="{FF2B5EF4-FFF2-40B4-BE49-F238E27FC236}">
                <a16:creationId xmlns:a16="http://schemas.microsoft.com/office/drawing/2014/main" id="{3E3254F8-2D10-A406-F4F3-D428BAC25CC0}"/>
              </a:ext>
            </a:extLst>
          </p:cNvPr>
          <p:cNvSpPr>
            <a:spLocks noGrp="1"/>
          </p:cNvSpPr>
          <p:nvPr>
            <p:ph idx="1"/>
          </p:nvPr>
        </p:nvSpPr>
        <p:spPr/>
        <p:txBody>
          <a:bodyPr/>
          <a:lstStyle/>
          <a:p>
            <a:r>
              <a:rPr lang="en-US" dirty="0"/>
              <a:t>Usability and Accessibility</a:t>
            </a:r>
          </a:p>
          <a:p>
            <a:r>
              <a:rPr lang="en-US" dirty="0"/>
              <a:t>Functionality</a:t>
            </a:r>
          </a:p>
          <a:p>
            <a:r>
              <a:rPr lang="en-US" dirty="0"/>
              <a:t>Client Engagement</a:t>
            </a:r>
          </a:p>
          <a:p>
            <a:r>
              <a:rPr lang="en-US" dirty="0"/>
              <a:t>Customer Satisfaction</a:t>
            </a:r>
          </a:p>
          <a:p>
            <a:r>
              <a:rPr lang="en-US" dirty="0"/>
              <a:t>Business Growth</a:t>
            </a:r>
          </a:p>
        </p:txBody>
      </p:sp>
    </p:spTree>
    <p:extLst>
      <p:ext uri="{BB962C8B-B14F-4D97-AF65-F5344CB8AC3E}">
        <p14:creationId xmlns:p14="http://schemas.microsoft.com/office/powerpoint/2010/main" val="627743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F1EA7-924F-82FB-7272-6975AC5A2227}"/>
              </a:ext>
            </a:extLst>
          </p:cNvPr>
          <p:cNvSpPr>
            <a:spLocks noGrp="1"/>
          </p:cNvSpPr>
          <p:nvPr>
            <p:ph type="title"/>
          </p:nvPr>
        </p:nvSpPr>
        <p:spPr/>
        <p:txBody>
          <a:bodyPr/>
          <a:lstStyle/>
          <a:p>
            <a:r>
              <a:rPr lang="en-US" dirty="0"/>
              <a:t>Stake Holder</a:t>
            </a:r>
          </a:p>
        </p:txBody>
      </p:sp>
      <p:graphicFrame>
        <p:nvGraphicFramePr>
          <p:cNvPr id="4" name="Object 3">
            <a:extLst>
              <a:ext uri="{FF2B5EF4-FFF2-40B4-BE49-F238E27FC236}">
                <a16:creationId xmlns:a16="http://schemas.microsoft.com/office/drawing/2014/main" id="{FB3F1B68-E0DB-2DB8-308A-0F1A244447E8}"/>
              </a:ext>
            </a:extLst>
          </p:cNvPr>
          <p:cNvGraphicFramePr>
            <a:graphicFrameLocks noChangeAspect="1"/>
          </p:cNvGraphicFramePr>
          <p:nvPr>
            <p:extLst>
              <p:ext uri="{D42A27DB-BD31-4B8C-83A1-F6EECF244321}">
                <p14:modId xmlns:p14="http://schemas.microsoft.com/office/powerpoint/2010/main" val="3081956077"/>
              </p:ext>
            </p:extLst>
          </p:nvPr>
        </p:nvGraphicFramePr>
        <p:xfrm>
          <a:off x="0" y="1439863"/>
          <a:ext cx="4186237" cy="5418137"/>
        </p:xfrm>
        <a:graphic>
          <a:graphicData uri="http://schemas.openxmlformats.org/presentationml/2006/ole">
            <mc:AlternateContent xmlns:mc="http://schemas.openxmlformats.org/markup-compatibility/2006">
              <mc:Choice xmlns:v="urn:schemas-microsoft-com:vml" Requires="v">
                <p:oleObj name="Acrobat Document" r:id="rId2" imgW="5829287" imgH="7543800" progId="Acrobat.Document.DC">
                  <p:embed/>
                </p:oleObj>
              </mc:Choice>
              <mc:Fallback>
                <p:oleObj name="Acrobat Document" r:id="rId2" imgW="5829287" imgH="7543800" progId="Acrobat.Document.DC">
                  <p:embed/>
                  <p:pic>
                    <p:nvPicPr>
                      <p:cNvPr id="0" name=""/>
                      <p:cNvPicPr/>
                      <p:nvPr/>
                    </p:nvPicPr>
                    <p:blipFill>
                      <a:blip r:embed="rId3"/>
                      <a:stretch>
                        <a:fillRect/>
                      </a:stretch>
                    </p:blipFill>
                    <p:spPr>
                      <a:xfrm>
                        <a:off x="0" y="1439863"/>
                        <a:ext cx="4186237" cy="5418137"/>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20275DA1-EEDE-52BE-4120-09432D8154A8}"/>
              </a:ext>
            </a:extLst>
          </p:cNvPr>
          <p:cNvGraphicFramePr>
            <a:graphicFrameLocks noChangeAspect="1"/>
          </p:cNvGraphicFramePr>
          <p:nvPr>
            <p:extLst>
              <p:ext uri="{D42A27DB-BD31-4B8C-83A1-F6EECF244321}">
                <p14:modId xmlns:p14="http://schemas.microsoft.com/office/powerpoint/2010/main" val="977242726"/>
              </p:ext>
            </p:extLst>
          </p:nvPr>
        </p:nvGraphicFramePr>
        <p:xfrm>
          <a:off x="8005765" y="1439863"/>
          <a:ext cx="4186237" cy="5418138"/>
        </p:xfrm>
        <a:graphic>
          <a:graphicData uri="http://schemas.openxmlformats.org/presentationml/2006/ole">
            <mc:AlternateContent xmlns:mc="http://schemas.openxmlformats.org/markup-compatibility/2006">
              <mc:Choice xmlns:v="urn:schemas-microsoft-com:vml" Requires="v">
                <p:oleObj name="Acrobat Document" r:id="rId4" imgW="5829287" imgH="7543800" progId="Acrobat.Document.DC">
                  <p:embed/>
                </p:oleObj>
              </mc:Choice>
              <mc:Fallback>
                <p:oleObj name="Acrobat Document" r:id="rId4" imgW="5829287" imgH="7543800" progId="Acrobat.Document.DC">
                  <p:embed/>
                  <p:pic>
                    <p:nvPicPr>
                      <p:cNvPr id="0" name=""/>
                      <p:cNvPicPr/>
                      <p:nvPr/>
                    </p:nvPicPr>
                    <p:blipFill>
                      <a:blip r:embed="rId5"/>
                      <a:stretch>
                        <a:fillRect/>
                      </a:stretch>
                    </p:blipFill>
                    <p:spPr>
                      <a:xfrm>
                        <a:off x="8005765" y="1439863"/>
                        <a:ext cx="4186237" cy="5418138"/>
                      </a:xfrm>
                      <a:prstGeom prst="rect">
                        <a:avLst/>
                      </a:prstGeom>
                    </p:spPr>
                  </p:pic>
                </p:oleObj>
              </mc:Fallback>
            </mc:AlternateContent>
          </a:graphicData>
        </a:graphic>
      </p:graphicFrame>
    </p:spTree>
    <p:extLst>
      <p:ext uri="{BB962C8B-B14F-4D97-AF65-F5344CB8AC3E}">
        <p14:creationId xmlns:p14="http://schemas.microsoft.com/office/powerpoint/2010/main" val="2807147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1D41-3D2C-2AB1-3351-01C0F1D59D15}"/>
              </a:ext>
            </a:extLst>
          </p:cNvPr>
          <p:cNvSpPr>
            <a:spLocks noGrp="1"/>
          </p:cNvSpPr>
          <p:nvPr>
            <p:ph type="title"/>
          </p:nvPr>
        </p:nvSpPr>
        <p:spPr/>
        <p:txBody>
          <a:bodyPr/>
          <a:lstStyle/>
          <a:p>
            <a:r>
              <a:rPr lang="en-US" dirty="0"/>
              <a:t>Needs Finding</a:t>
            </a:r>
          </a:p>
        </p:txBody>
      </p:sp>
      <p:sp>
        <p:nvSpPr>
          <p:cNvPr id="3" name="Content Placeholder 2">
            <a:extLst>
              <a:ext uri="{FF2B5EF4-FFF2-40B4-BE49-F238E27FC236}">
                <a16:creationId xmlns:a16="http://schemas.microsoft.com/office/drawing/2014/main" id="{6D95D1F8-2816-151F-D580-C553CC6A5366}"/>
              </a:ext>
            </a:extLst>
          </p:cNvPr>
          <p:cNvSpPr>
            <a:spLocks noGrp="1"/>
          </p:cNvSpPr>
          <p:nvPr>
            <p:ph idx="1"/>
          </p:nvPr>
        </p:nvSpPr>
        <p:spPr/>
        <p:txBody>
          <a:bodyPr>
            <a:normAutofit fontScale="55000" lnSpcReduction="20000"/>
          </a:bodyPr>
          <a:lstStyle/>
          <a:p>
            <a:r>
              <a:rPr lang="en-US" b="1" dirty="0"/>
              <a:t>Customer Needs:</a:t>
            </a:r>
          </a:p>
          <a:p>
            <a:pPr>
              <a:buFont typeface="Arial" panose="020B0604020202020204" pitchFamily="34" charset="0"/>
              <a:buChar char="•"/>
            </a:pPr>
            <a:r>
              <a:rPr lang="en-US" dirty="0"/>
              <a:t>Convenient access to service information, quotes, and scheduling.</a:t>
            </a:r>
          </a:p>
          <a:p>
            <a:pPr>
              <a:buFont typeface="Arial" panose="020B0604020202020204" pitchFamily="34" charset="0"/>
              <a:buChar char="•"/>
            </a:pPr>
            <a:r>
              <a:rPr lang="en-US" dirty="0"/>
              <a:t>Clear, transparent details about services and pricing.</a:t>
            </a:r>
          </a:p>
          <a:p>
            <a:pPr>
              <a:buFont typeface="Arial" panose="020B0604020202020204" pitchFamily="34" charset="0"/>
              <a:buChar char="•"/>
            </a:pPr>
            <a:r>
              <a:rPr lang="en-US" dirty="0"/>
              <a:t>Reliable communication and support channels.</a:t>
            </a:r>
          </a:p>
          <a:p>
            <a:pPr>
              <a:buFont typeface="Arial" panose="020B0604020202020204" pitchFamily="34" charset="0"/>
              <a:buChar char="•"/>
            </a:pPr>
            <a:r>
              <a:rPr lang="en-US" dirty="0"/>
              <a:t>Trust-building through reviews, portfolios, and certifications.</a:t>
            </a:r>
          </a:p>
          <a:p>
            <a:r>
              <a:rPr lang="en-US" b="1" dirty="0"/>
              <a:t>Business Needs:</a:t>
            </a:r>
          </a:p>
          <a:p>
            <a:pPr>
              <a:buFont typeface="Arial" panose="020B0604020202020204" pitchFamily="34" charset="0"/>
              <a:buChar char="•"/>
            </a:pPr>
            <a:r>
              <a:rPr lang="en-US" dirty="0"/>
              <a:t>Enhanced online visibility and competitiveness.</a:t>
            </a:r>
          </a:p>
          <a:p>
            <a:pPr>
              <a:buFont typeface="Arial" panose="020B0604020202020204" pitchFamily="34" charset="0"/>
              <a:buChar char="•"/>
            </a:pPr>
            <a:r>
              <a:rPr lang="en-US" dirty="0"/>
              <a:t>Streamlined operations to reduce administrative tasks.</a:t>
            </a:r>
          </a:p>
          <a:p>
            <a:pPr>
              <a:buFont typeface="Arial" panose="020B0604020202020204" pitchFamily="34" charset="0"/>
              <a:buChar char="•"/>
            </a:pPr>
            <a:r>
              <a:rPr lang="en-US" dirty="0"/>
              <a:t>Improved customer retention through user-friendly features.</a:t>
            </a:r>
          </a:p>
          <a:p>
            <a:pPr>
              <a:buFont typeface="Arial" panose="020B0604020202020204" pitchFamily="34" charset="0"/>
              <a:buChar char="•"/>
            </a:pPr>
            <a:r>
              <a:rPr lang="en-US" dirty="0"/>
              <a:t>Effective branding to showcase expertise and values.</a:t>
            </a:r>
          </a:p>
          <a:p>
            <a:pPr>
              <a:buFont typeface="Arial" panose="020B0604020202020204" pitchFamily="34" charset="0"/>
              <a:buChar char="•"/>
            </a:pPr>
            <a:r>
              <a:rPr lang="en-US" dirty="0"/>
              <a:t>Scalability to accommodate future growth.</a:t>
            </a:r>
          </a:p>
          <a:p>
            <a:r>
              <a:rPr lang="en-US" dirty="0"/>
              <a:t>By addressing these needs, the</a:t>
            </a:r>
          </a:p>
          <a:p>
            <a:endParaRPr lang="en-US" dirty="0"/>
          </a:p>
        </p:txBody>
      </p:sp>
    </p:spTree>
    <p:extLst>
      <p:ext uri="{BB962C8B-B14F-4D97-AF65-F5344CB8AC3E}">
        <p14:creationId xmlns:p14="http://schemas.microsoft.com/office/powerpoint/2010/main" val="3044505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7C6CC-19F5-0A53-3C6E-8A4FCA2CDABA}"/>
              </a:ext>
            </a:extLst>
          </p:cNvPr>
          <p:cNvSpPr>
            <a:spLocks noGrp="1"/>
          </p:cNvSpPr>
          <p:nvPr>
            <p:ph type="title"/>
          </p:nvPr>
        </p:nvSpPr>
        <p:spPr/>
        <p:txBody>
          <a:bodyPr/>
          <a:lstStyle/>
          <a:p>
            <a:r>
              <a:rPr lang="en-US" dirty="0"/>
              <a:t>User Analysis</a:t>
            </a:r>
          </a:p>
        </p:txBody>
      </p:sp>
      <p:sp>
        <p:nvSpPr>
          <p:cNvPr id="3" name="Content Placeholder 2">
            <a:extLst>
              <a:ext uri="{FF2B5EF4-FFF2-40B4-BE49-F238E27FC236}">
                <a16:creationId xmlns:a16="http://schemas.microsoft.com/office/drawing/2014/main" id="{BE8045A0-2569-F797-DBEB-D4F8D8C9DE81}"/>
              </a:ext>
            </a:extLst>
          </p:cNvPr>
          <p:cNvSpPr>
            <a:spLocks noGrp="1"/>
          </p:cNvSpPr>
          <p:nvPr>
            <p:ph idx="1"/>
          </p:nvPr>
        </p:nvSpPr>
        <p:spPr/>
        <p:txBody>
          <a:bodyPr>
            <a:normAutofit fontScale="62500" lnSpcReduction="20000"/>
          </a:bodyPr>
          <a:lstStyle/>
          <a:p>
            <a:r>
              <a:rPr lang="en-US" b="1" dirty="0"/>
              <a:t>Primary Users:</a:t>
            </a:r>
          </a:p>
          <a:p>
            <a:pPr>
              <a:buFont typeface="Arial" panose="020B0604020202020204" pitchFamily="34" charset="0"/>
              <a:buChar char="•"/>
            </a:pPr>
            <a:r>
              <a:rPr lang="en-US" b="1" dirty="0"/>
              <a:t>Homeowners</a:t>
            </a:r>
            <a:r>
              <a:rPr lang="en-US" dirty="0"/>
              <a:t> seeking landscaping services like lawn care, tree removal, and garden design.</a:t>
            </a:r>
          </a:p>
          <a:p>
            <a:r>
              <a:rPr lang="en-US" b="1" dirty="0"/>
              <a:t>Key Characteristics:</a:t>
            </a:r>
          </a:p>
          <a:p>
            <a:pPr>
              <a:buFont typeface="Arial" panose="020B0604020202020204" pitchFamily="34" charset="0"/>
              <a:buChar char="•"/>
            </a:pPr>
            <a:r>
              <a:rPr lang="en-US" dirty="0"/>
              <a:t>Prefer convenience and easy navigation for booking and inquiries.</a:t>
            </a:r>
          </a:p>
          <a:p>
            <a:pPr>
              <a:buFont typeface="Arial" panose="020B0604020202020204" pitchFamily="34" charset="0"/>
              <a:buChar char="•"/>
            </a:pPr>
            <a:r>
              <a:rPr lang="en-US" dirty="0"/>
              <a:t>Value transparency in pricing and service details.</a:t>
            </a:r>
          </a:p>
          <a:p>
            <a:pPr>
              <a:buFont typeface="Arial" panose="020B0604020202020204" pitchFamily="34" charset="0"/>
              <a:buChar char="•"/>
            </a:pPr>
            <a:r>
              <a:rPr lang="en-US" dirty="0"/>
              <a:t>Appreciate visual examples of completed projects to inform decisions.</a:t>
            </a:r>
          </a:p>
          <a:p>
            <a:pPr>
              <a:buFont typeface="Arial" panose="020B0604020202020204" pitchFamily="34" charset="0"/>
              <a:buChar char="•"/>
            </a:pPr>
            <a:r>
              <a:rPr lang="en-US" dirty="0"/>
              <a:t>Need reliable communication options, such as contact forms or live chat.</a:t>
            </a:r>
          </a:p>
          <a:p>
            <a:r>
              <a:rPr lang="en-US" b="1" dirty="0"/>
              <a:t>Goals:</a:t>
            </a:r>
          </a:p>
          <a:p>
            <a:pPr>
              <a:buFont typeface="Arial" panose="020B0604020202020204" pitchFamily="34" charset="0"/>
              <a:buChar char="•"/>
            </a:pPr>
            <a:r>
              <a:rPr lang="en-US" dirty="0"/>
              <a:t>Quickly find information and request services.</a:t>
            </a:r>
          </a:p>
          <a:p>
            <a:pPr>
              <a:buFont typeface="Arial" panose="020B0604020202020204" pitchFamily="34" charset="0"/>
              <a:buChar char="•"/>
            </a:pPr>
            <a:r>
              <a:rPr lang="en-US" dirty="0"/>
              <a:t>Trust the business through reviews, certifications, and project galleries.</a:t>
            </a:r>
          </a:p>
          <a:p>
            <a:r>
              <a:rPr lang="en-US" dirty="0"/>
              <a:t>Understanding these users ensures the website is tailored to their expectations and enhances their overall experience.</a:t>
            </a:r>
          </a:p>
          <a:p>
            <a:endParaRPr lang="en-US" dirty="0"/>
          </a:p>
        </p:txBody>
      </p:sp>
    </p:spTree>
    <p:extLst>
      <p:ext uri="{BB962C8B-B14F-4D97-AF65-F5344CB8AC3E}">
        <p14:creationId xmlns:p14="http://schemas.microsoft.com/office/powerpoint/2010/main" val="1144195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EB14A-BF61-B7EE-864E-E028D75DE63E}"/>
              </a:ext>
            </a:extLst>
          </p:cNvPr>
          <p:cNvSpPr>
            <a:spLocks noGrp="1"/>
          </p:cNvSpPr>
          <p:nvPr>
            <p:ph type="title"/>
          </p:nvPr>
        </p:nvSpPr>
        <p:spPr>
          <a:xfrm>
            <a:off x="1007038" y="61819"/>
            <a:ext cx="10353762" cy="1257300"/>
          </a:xfrm>
        </p:spPr>
        <p:txBody>
          <a:bodyPr/>
          <a:lstStyle/>
          <a:p>
            <a:r>
              <a:rPr lang="en-US" dirty="0"/>
              <a:t>Personas</a:t>
            </a:r>
          </a:p>
        </p:txBody>
      </p:sp>
      <p:graphicFrame>
        <p:nvGraphicFramePr>
          <p:cNvPr id="4" name="Object 3">
            <a:extLst>
              <a:ext uri="{FF2B5EF4-FFF2-40B4-BE49-F238E27FC236}">
                <a16:creationId xmlns:a16="http://schemas.microsoft.com/office/drawing/2014/main" id="{DA99CE9E-9C4C-8D07-8A8C-427A4C3E16C3}"/>
              </a:ext>
            </a:extLst>
          </p:cNvPr>
          <p:cNvGraphicFramePr>
            <a:graphicFrameLocks noChangeAspect="1"/>
          </p:cNvGraphicFramePr>
          <p:nvPr>
            <p:extLst>
              <p:ext uri="{D42A27DB-BD31-4B8C-83A1-F6EECF244321}">
                <p14:modId xmlns:p14="http://schemas.microsoft.com/office/powerpoint/2010/main" val="3042342516"/>
              </p:ext>
            </p:extLst>
          </p:nvPr>
        </p:nvGraphicFramePr>
        <p:xfrm>
          <a:off x="4090801" y="1378044"/>
          <a:ext cx="4186237" cy="5418137"/>
        </p:xfrm>
        <a:graphic>
          <a:graphicData uri="http://schemas.openxmlformats.org/presentationml/2006/ole">
            <mc:AlternateContent xmlns:mc="http://schemas.openxmlformats.org/markup-compatibility/2006">
              <mc:Choice xmlns:v="urn:schemas-microsoft-com:vml" Requires="v">
                <p:oleObj name="Acrobat Document" r:id="rId2" imgW="5829287" imgH="7543800" progId="Acrobat.Document.DC">
                  <p:embed/>
                </p:oleObj>
              </mc:Choice>
              <mc:Fallback>
                <p:oleObj name="Acrobat Document" r:id="rId2" imgW="5829287" imgH="7543800" progId="Acrobat.Document.DC">
                  <p:embed/>
                  <p:pic>
                    <p:nvPicPr>
                      <p:cNvPr id="0" name=""/>
                      <p:cNvPicPr/>
                      <p:nvPr/>
                    </p:nvPicPr>
                    <p:blipFill>
                      <a:blip r:embed="rId3"/>
                      <a:stretch>
                        <a:fillRect/>
                      </a:stretch>
                    </p:blipFill>
                    <p:spPr>
                      <a:xfrm>
                        <a:off x="4090801" y="1378044"/>
                        <a:ext cx="4186237" cy="5418137"/>
                      </a:xfrm>
                      <a:prstGeom prst="rect">
                        <a:avLst/>
                      </a:prstGeom>
                    </p:spPr>
                  </p:pic>
                </p:oleObj>
              </mc:Fallback>
            </mc:AlternateContent>
          </a:graphicData>
        </a:graphic>
      </p:graphicFrame>
    </p:spTree>
    <p:extLst>
      <p:ext uri="{BB962C8B-B14F-4D97-AF65-F5344CB8AC3E}">
        <p14:creationId xmlns:p14="http://schemas.microsoft.com/office/powerpoint/2010/main" val="1985735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9B70-43E3-F9F7-1507-AFDDDEB1EA2A}"/>
              </a:ext>
            </a:extLst>
          </p:cNvPr>
          <p:cNvSpPr>
            <a:spLocks noGrp="1"/>
          </p:cNvSpPr>
          <p:nvPr>
            <p:ph type="title"/>
          </p:nvPr>
        </p:nvSpPr>
        <p:spPr/>
        <p:txBody>
          <a:bodyPr/>
          <a:lstStyle/>
          <a:p>
            <a:r>
              <a:rPr lang="en-US" dirty="0"/>
              <a:t>Storyboard</a:t>
            </a:r>
          </a:p>
        </p:txBody>
      </p:sp>
      <p:graphicFrame>
        <p:nvGraphicFramePr>
          <p:cNvPr id="4" name="Object 3">
            <a:extLst>
              <a:ext uri="{FF2B5EF4-FFF2-40B4-BE49-F238E27FC236}">
                <a16:creationId xmlns:a16="http://schemas.microsoft.com/office/drawing/2014/main" id="{C7FB9384-67D8-2B52-2944-4D887165B56A}"/>
              </a:ext>
            </a:extLst>
          </p:cNvPr>
          <p:cNvGraphicFramePr>
            <a:graphicFrameLocks noChangeAspect="1"/>
          </p:cNvGraphicFramePr>
          <p:nvPr>
            <p:extLst>
              <p:ext uri="{D42A27DB-BD31-4B8C-83A1-F6EECF244321}">
                <p14:modId xmlns:p14="http://schemas.microsoft.com/office/powerpoint/2010/main" val="1572426273"/>
              </p:ext>
            </p:extLst>
          </p:nvPr>
        </p:nvGraphicFramePr>
        <p:xfrm>
          <a:off x="0" y="1439863"/>
          <a:ext cx="4186238" cy="5418137"/>
        </p:xfrm>
        <a:graphic>
          <a:graphicData uri="http://schemas.openxmlformats.org/presentationml/2006/ole">
            <mc:AlternateContent xmlns:mc="http://schemas.openxmlformats.org/markup-compatibility/2006">
              <mc:Choice xmlns:v="urn:schemas-microsoft-com:vml" Requires="v">
                <p:oleObj name="Acrobat Document" r:id="rId2" imgW="5829287" imgH="7543800" progId="Acrobat.Document.DC">
                  <p:embed/>
                </p:oleObj>
              </mc:Choice>
              <mc:Fallback>
                <p:oleObj name="Acrobat Document" r:id="rId2" imgW="5829287" imgH="7543800" progId="Acrobat.Document.DC">
                  <p:embed/>
                  <p:pic>
                    <p:nvPicPr>
                      <p:cNvPr id="0" name=""/>
                      <p:cNvPicPr/>
                      <p:nvPr/>
                    </p:nvPicPr>
                    <p:blipFill>
                      <a:blip r:embed="rId3"/>
                      <a:stretch>
                        <a:fillRect/>
                      </a:stretch>
                    </p:blipFill>
                    <p:spPr>
                      <a:xfrm>
                        <a:off x="0" y="1439863"/>
                        <a:ext cx="4186238" cy="5418137"/>
                      </a:xfrm>
                      <a:prstGeom prst="rect">
                        <a:avLst/>
                      </a:prstGeom>
                    </p:spPr>
                  </p:pic>
                </p:oleObj>
              </mc:Fallback>
            </mc:AlternateContent>
          </a:graphicData>
        </a:graphic>
      </p:graphicFrame>
    </p:spTree>
    <p:extLst>
      <p:ext uri="{BB962C8B-B14F-4D97-AF65-F5344CB8AC3E}">
        <p14:creationId xmlns:p14="http://schemas.microsoft.com/office/powerpoint/2010/main" val="2331509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913795" y="609600"/>
            <a:ext cx="10353762" cy="1257300"/>
          </a:xfrm>
        </p:spPr>
        <p:txBody>
          <a:bodyPr>
            <a:normAutofit/>
          </a:bodyPr>
          <a:lstStyle/>
          <a:p>
            <a:r>
              <a:rPr lang="en-US" dirty="0"/>
              <a:t>Table Of Contents</a:t>
            </a:r>
          </a:p>
        </p:txBody>
      </p:sp>
      <p:sp>
        <p:nvSpPr>
          <p:cNvPr id="4" name="Content Placeholder 3">
            <a:extLst>
              <a:ext uri="{FF2B5EF4-FFF2-40B4-BE49-F238E27FC236}">
                <a16:creationId xmlns:a16="http://schemas.microsoft.com/office/drawing/2014/main" id="{A1C6D84A-6FCF-BBC9-EAF9-E25C4F2DC702}"/>
              </a:ext>
            </a:extLst>
          </p:cNvPr>
          <p:cNvSpPr>
            <a:spLocks noGrp="1"/>
          </p:cNvSpPr>
          <p:nvPr>
            <p:ph idx="1"/>
          </p:nvPr>
        </p:nvSpPr>
        <p:spPr/>
        <p:txBody>
          <a:bodyPr>
            <a:normAutofit fontScale="32500" lnSpcReduction="20000"/>
          </a:bodyPr>
          <a:lstStyle/>
          <a:p>
            <a:r>
              <a:rPr lang="en-US" dirty="0"/>
              <a:t>Executive Summary……………………………………………….3</a:t>
            </a:r>
          </a:p>
          <a:p>
            <a:r>
              <a:rPr lang="en-US" dirty="0"/>
              <a:t>Acknowledgments……...………………………………………….4</a:t>
            </a:r>
          </a:p>
          <a:p>
            <a:r>
              <a:rPr lang="en-US" dirty="0"/>
              <a:t>Introduction……………………………………………….5</a:t>
            </a:r>
          </a:p>
          <a:p>
            <a:r>
              <a:rPr lang="en-US" dirty="0"/>
              <a:t>What's the Problem……………………………………………….6</a:t>
            </a:r>
          </a:p>
          <a:p>
            <a:r>
              <a:rPr lang="en-US" dirty="0"/>
              <a:t>Social Impact……………………………………………….7</a:t>
            </a:r>
          </a:p>
          <a:p>
            <a:r>
              <a:rPr lang="en-US" dirty="0"/>
              <a:t>Project Timeline……………………………………………….8</a:t>
            </a:r>
          </a:p>
          <a:p>
            <a:r>
              <a:rPr lang="en-US" dirty="0"/>
              <a:t>Project Scope……………………………………………….10</a:t>
            </a:r>
          </a:p>
          <a:p>
            <a:r>
              <a:rPr lang="en-US" dirty="0"/>
              <a:t>Deliverables……………………………………………….12</a:t>
            </a:r>
          </a:p>
          <a:p>
            <a:r>
              <a:rPr lang="en-US" dirty="0"/>
              <a:t>Success Measurement……………………………………………….13</a:t>
            </a:r>
          </a:p>
          <a:p>
            <a:r>
              <a:rPr lang="en-US" dirty="0"/>
              <a:t>Stake Holder……………………………………………….14</a:t>
            </a:r>
          </a:p>
          <a:p>
            <a:r>
              <a:rPr lang="en-US" dirty="0"/>
              <a:t>Needs Finding……………………………………………….15</a:t>
            </a:r>
          </a:p>
          <a:p>
            <a:r>
              <a:rPr lang="en-US" dirty="0"/>
              <a:t>User Analysis……………………………………………….16</a:t>
            </a:r>
          </a:p>
          <a:p>
            <a:r>
              <a:rPr lang="en-US" dirty="0"/>
              <a:t>Personas……………………………………………….17</a:t>
            </a:r>
          </a:p>
          <a:p>
            <a:r>
              <a:rPr lang="en-US" dirty="0"/>
              <a:t>Storyboard……………………………………………….18</a:t>
            </a:r>
          </a:p>
          <a:p>
            <a:r>
              <a:rPr lang="en-US" dirty="0"/>
              <a:t>ERD……………………………………………….19</a:t>
            </a:r>
          </a:p>
          <a:p>
            <a:r>
              <a:rPr lang="en-US" dirty="0"/>
              <a:t>Feature Design……………………………………………….20</a:t>
            </a:r>
          </a:p>
          <a:p>
            <a:r>
              <a:rPr lang="en-US" dirty="0"/>
              <a:t>User Task List……………………………………………….21</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65077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EBCB6-FAB3-3A34-6E6F-5AD3A7144B19}"/>
              </a:ext>
            </a:extLst>
          </p:cNvPr>
          <p:cNvSpPr>
            <a:spLocks noGrp="1"/>
          </p:cNvSpPr>
          <p:nvPr>
            <p:ph type="title"/>
          </p:nvPr>
        </p:nvSpPr>
        <p:spPr/>
        <p:txBody>
          <a:bodyPr/>
          <a:lstStyle/>
          <a:p>
            <a:r>
              <a:rPr lang="en-US" dirty="0"/>
              <a:t>Entity Relationship Design</a:t>
            </a:r>
          </a:p>
        </p:txBody>
      </p:sp>
      <p:graphicFrame>
        <p:nvGraphicFramePr>
          <p:cNvPr id="4" name="Object 3">
            <a:extLst>
              <a:ext uri="{FF2B5EF4-FFF2-40B4-BE49-F238E27FC236}">
                <a16:creationId xmlns:a16="http://schemas.microsoft.com/office/drawing/2014/main" id="{E674BEC9-F1D8-E52B-C512-5BF8409C7DAE}"/>
              </a:ext>
            </a:extLst>
          </p:cNvPr>
          <p:cNvGraphicFramePr>
            <a:graphicFrameLocks noChangeAspect="1"/>
          </p:cNvGraphicFramePr>
          <p:nvPr>
            <p:extLst>
              <p:ext uri="{D42A27DB-BD31-4B8C-83A1-F6EECF244321}">
                <p14:modId xmlns:p14="http://schemas.microsoft.com/office/powerpoint/2010/main" val="857525498"/>
              </p:ext>
            </p:extLst>
          </p:nvPr>
        </p:nvGraphicFramePr>
        <p:xfrm>
          <a:off x="0" y="1439862"/>
          <a:ext cx="4186238" cy="5418138"/>
        </p:xfrm>
        <a:graphic>
          <a:graphicData uri="http://schemas.openxmlformats.org/presentationml/2006/ole">
            <mc:AlternateContent xmlns:mc="http://schemas.openxmlformats.org/markup-compatibility/2006">
              <mc:Choice xmlns:v="urn:schemas-microsoft-com:vml" Requires="v">
                <p:oleObj name="Acrobat Document" r:id="rId2" imgW="5829287" imgH="7543800" progId="Acrobat.Document.DC">
                  <p:embed/>
                </p:oleObj>
              </mc:Choice>
              <mc:Fallback>
                <p:oleObj name="Acrobat Document" r:id="rId2" imgW="5829287" imgH="7543800" progId="Acrobat.Document.DC">
                  <p:embed/>
                  <p:pic>
                    <p:nvPicPr>
                      <p:cNvPr id="0" name=""/>
                      <p:cNvPicPr/>
                      <p:nvPr/>
                    </p:nvPicPr>
                    <p:blipFill>
                      <a:blip r:embed="rId3"/>
                      <a:stretch>
                        <a:fillRect/>
                      </a:stretch>
                    </p:blipFill>
                    <p:spPr>
                      <a:xfrm>
                        <a:off x="0" y="1439862"/>
                        <a:ext cx="4186238" cy="5418138"/>
                      </a:xfrm>
                      <a:prstGeom prst="rect">
                        <a:avLst/>
                      </a:prstGeom>
                    </p:spPr>
                  </p:pic>
                </p:oleObj>
              </mc:Fallback>
            </mc:AlternateContent>
          </a:graphicData>
        </a:graphic>
      </p:graphicFrame>
    </p:spTree>
    <p:extLst>
      <p:ext uri="{BB962C8B-B14F-4D97-AF65-F5344CB8AC3E}">
        <p14:creationId xmlns:p14="http://schemas.microsoft.com/office/powerpoint/2010/main" val="2280828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2F6F3-31CD-0F2E-5F58-DF65D6EDB67E}"/>
              </a:ext>
            </a:extLst>
          </p:cNvPr>
          <p:cNvSpPr>
            <a:spLocks noGrp="1"/>
          </p:cNvSpPr>
          <p:nvPr>
            <p:ph type="title"/>
          </p:nvPr>
        </p:nvSpPr>
        <p:spPr/>
        <p:txBody>
          <a:bodyPr/>
          <a:lstStyle/>
          <a:p>
            <a:r>
              <a:rPr lang="en-US" dirty="0"/>
              <a:t>Feature Design</a:t>
            </a:r>
          </a:p>
        </p:txBody>
      </p:sp>
      <p:sp>
        <p:nvSpPr>
          <p:cNvPr id="4" name="Rectangle 1">
            <a:extLst>
              <a:ext uri="{FF2B5EF4-FFF2-40B4-BE49-F238E27FC236}">
                <a16:creationId xmlns:a16="http://schemas.microsoft.com/office/drawing/2014/main" id="{E07A2BFD-C927-A718-B57B-E9FD16FD095F}"/>
              </a:ext>
            </a:extLst>
          </p:cNvPr>
          <p:cNvSpPr>
            <a:spLocks noGrp="1" noChangeArrowheads="1"/>
          </p:cNvSpPr>
          <p:nvPr>
            <p:ph idx="1"/>
          </p:nvPr>
        </p:nvSpPr>
        <p:spPr bwMode="auto">
          <a:xfrm>
            <a:off x="405795" y="2533562"/>
            <a:ext cx="76216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Service Listings:</a:t>
            </a:r>
            <a:r>
              <a:rPr kumimoji="0" lang="en-US" altLang="en-US" sz="1800" b="0" i="0" u="none" strike="noStrike" cap="none" normalizeH="0" baseline="0" dirty="0">
                <a:ln>
                  <a:noFill/>
                </a:ln>
                <a:solidFill>
                  <a:schemeClr val="tx1"/>
                </a:solidFill>
                <a:effectLst/>
                <a:latin typeface="Arial" panose="020B0604020202020204" pitchFamily="34" charset="0"/>
              </a:rPr>
              <a:t> Detailed descriptions of landscaping services offered.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Quote Request Form:</a:t>
            </a:r>
            <a:r>
              <a:rPr kumimoji="0" lang="en-US" altLang="en-US" sz="1800" b="0" i="0" u="none" strike="noStrike" cap="none" normalizeH="0" baseline="0" dirty="0">
                <a:ln>
                  <a:noFill/>
                </a:ln>
                <a:solidFill>
                  <a:schemeClr val="tx1"/>
                </a:solidFill>
                <a:effectLst/>
                <a:latin typeface="Arial" panose="020B0604020202020204" pitchFamily="34" charset="0"/>
              </a:rPr>
              <a:t> Simple tool for customers to request estimates.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Booking System:</a:t>
            </a:r>
            <a:r>
              <a:rPr kumimoji="0" lang="en-US" altLang="en-US" sz="1800" b="0" i="0" u="none" strike="noStrike" cap="none" normalizeH="0" baseline="0" dirty="0">
                <a:ln>
                  <a:noFill/>
                </a:ln>
                <a:solidFill>
                  <a:schemeClr val="tx1"/>
                </a:solidFill>
                <a:effectLst/>
                <a:latin typeface="Arial" panose="020B0604020202020204" pitchFamily="34" charset="0"/>
              </a:rPr>
              <a:t> Schedule, reschedule, or cancel services online.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Social Media Links:</a:t>
            </a:r>
            <a:r>
              <a:rPr kumimoji="0" lang="en-US" altLang="en-US" sz="1800" b="0" i="0" u="none" strike="noStrike" cap="none" normalizeH="0" baseline="0" dirty="0">
                <a:ln>
                  <a:noFill/>
                </a:ln>
                <a:solidFill>
                  <a:schemeClr val="tx1"/>
                </a:solidFill>
                <a:effectLst/>
                <a:latin typeface="Arial" panose="020B0604020202020204" pitchFamily="34" charset="0"/>
              </a:rPr>
              <a:t> Connect users to the company’s social platforms. </a:t>
            </a:r>
          </a:p>
        </p:txBody>
      </p:sp>
    </p:spTree>
    <p:extLst>
      <p:ext uri="{BB962C8B-B14F-4D97-AF65-F5344CB8AC3E}">
        <p14:creationId xmlns:p14="http://schemas.microsoft.com/office/powerpoint/2010/main" val="2213309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57953-683D-D4A2-E1AC-97CD2A9E8FA0}"/>
              </a:ext>
            </a:extLst>
          </p:cNvPr>
          <p:cNvSpPr>
            <a:spLocks noGrp="1"/>
          </p:cNvSpPr>
          <p:nvPr>
            <p:ph type="title"/>
          </p:nvPr>
        </p:nvSpPr>
        <p:spPr/>
        <p:txBody>
          <a:bodyPr>
            <a:normAutofit/>
          </a:bodyPr>
          <a:lstStyle/>
          <a:p>
            <a:r>
              <a:rPr lang="en-US" dirty="0"/>
              <a:t>Task List</a:t>
            </a:r>
          </a:p>
        </p:txBody>
      </p:sp>
      <p:sp>
        <p:nvSpPr>
          <p:cNvPr id="3" name="Content Placeholder 2">
            <a:extLst>
              <a:ext uri="{FF2B5EF4-FFF2-40B4-BE49-F238E27FC236}">
                <a16:creationId xmlns:a16="http://schemas.microsoft.com/office/drawing/2014/main" id="{6B25E5D0-91CA-B5E2-5CE0-96305EF5E801}"/>
              </a:ext>
            </a:extLst>
          </p:cNvPr>
          <p:cNvSpPr>
            <a:spLocks noGrp="1"/>
          </p:cNvSpPr>
          <p:nvPr>
            <p:ph idx="1"/>
          </p:nvPr>
        </p:nvSpPr>
        <p:spPr/>
        <p:txBody>
          <a:bodyPr>
            <a:normAutofit fontScale="77500" lnSpcReduction="20000"/>
          </a:bodyPr>
          <a:lstStyle/>
          <a:p>
            <a:pPr marL="342900" marR="0" lvl="0" indent="-342900">
              <a:lnSpc>
                <a:spcPct val="115000"/>
              </a:lnSpc>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Andra wants to look and see what services are offered. </a:t>
            </a:r>
          </a:p>
          <a:p>
            <a:pPr marL="342900" marR="0" lvl="0" indent="-342900">
              <a:lnSpc>
                <a:spcPct val="115000"/>
              </a:lnSpc>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Andra wants to contact the company owners. </a:t>
            </a:r>
          </a:p>
          <a:p>
            <a:pPr marL="342900" marR="0" lvl="0" indent="-342900">
              <a:lnSpc>
                <a:spcPct val="115000"/>
              </a:lnSpc>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Andra wants to get a quote for a tree removal. </a:t>
            </a:r>
          </a:p>
          <a:p>
            <a:pPr marL="342900" marR="0" lvl="0" indent="-342900">
              <a:lnSpc>
                <a:spcPct val="115000"/>
              </a:lnSpc>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Andra wants to schedule her yard to be cut. </a:t>
            </a:r>
          </a:p>
          <a:p>
            <a:pPr marL="342900" marR="0" lvl="0" indent="-342900">
              <a:lnSpc>
                <a:spcPct val="115000"/>
              </a:lnSpc>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Andra wants to cancel service. </a:t>
            </a:r>
          </a:p>
          <a:p>
            <a:pPr marL="342900" marR="0" lvl="0" indent="-342900">
              <a:lnSpc>
                <a:spcPct val="115000"/>
              </a:lnSpc>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Andra wants to leave a review. </a:t>
            </a:r>
          </a:p>
          <a:p>
            <a:pPr marL="342900" marR="0" lvl="0" indent="-342900">
              <a:lnSpc>
                <a:spcPct val="115000"/>
              </a:lnSpc>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Andra wants to check out the social media.</a:t>
            </a:r>
          </a:p>
          <a:p>
            <a:pPr marL="342900" marR="0" lvl="0" indent="-342900">
              <a:lnSpc>
                <a:spcPct val="115000"/>
              </a:lnSpc>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Andra wants to view completed projects.</a:t>
            </a:r>
          </a:p>
          <a:p>
            <a:pPr marL="342900" marR="0" lvl="0" indent="-342900">
              <a:lnSpc>
                <a:spcPct val="115000"/>
              </a:lnSpc>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Andra wants to read about the company’s story and values.</a:t>
            </a:r>
          </a:p>
          <a:p>
            <a:pPr marL="342900" marR="0" lvl="0" indent="-342900">
              <a:lnSpc>
                <a:spcPct val="115000"/>
              </a:lnSpc>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Andra wants to explore special offers or promotions.</a:t>
            </a:r>
          </a:p>
          <a:p>
            <a:pPr marL="342900" marR="0" lvl="0" indent="-342900">
              <a:lnSpc>
                <a:spcPct val="115000"/>
              </a:lnSpc>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Andra wants to read FAQs about services.</a:t>
            </a:r>
          </a:p>
          <a:p>
            <a:pPr marL="342900" marR="0" lvl="0" indent="-342900">
              <a:lnSpc>
                <a:spcPct val="115000"/>
              </a:lnSpc>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Andra wants to calculate the cost for landscaping services.</a:t>
            </a:r>
          </a:p>
          <a:p>
            <a:pPr marL="342900" marR="0" lvl="0" indent="-342900">
              <a:lnSpc>
                <a:spcPct val="115000"/>
              </a:lnSpc>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Andra wants to sign up for a maintenance package.</a:t>
            </a:r>
          </a:p>
          <a:p>
            <a:pPr marL="342900" marR="0" lvl="0" indent="-342900">
              <a:lnSpc>
                <a:spcPct val="115000"/>
              </a:lnSpc>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Andra wants to learn about eco-friendly landscaping options.</a:t>
            </a:r>
          </a:p>
          <a:p>
            <a:pPr marL="342900" marR="0" lvl="0" indent="-342900">
              <a:lnSpc>
                <a:spcPct val="115000"/>
              </a:lnSpc>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Andra wants to view certifications and licenses.</a:t>
            </a:r>
          </a:p>
          <a:p>
            <a:pPr marL="342900" marR="0" lvl="0" indent="-342900">
              <a:lnSpc>
                <a:spcPct val="115000"/>
              </a:lnSpc>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Andra wants to check the status of her scheduled services.</a:t>
            </a:r>
          </a:p>
          <a:p>
            <a:pPr marL="342900" marR="0" lvl="0" indent="-342900">
              <a:lnSpc>
                <a:spcPct val="115000"/>
              </a:lnSpc>
              <a:spcBef>
                <a:spcPts val="0"/>
              </a:spcBef>
              <a:spcAft>
                <a:spcPts val="80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Andra wants to chat with the company owner.</a:t>
            </a:r>
          </a:p>
          <a:p>
            <a:endParaRPr lang="en-US" dirty="0"/>
          </a:p>
        </p:txBody>
      </p:sp>
    </p:spTree>
    <p:extLst>
      <p:ext uri="{BB962C8B-B14F-4D97-AF65-F5344CB8AC3E}">
        <p14:creationId xmlns:p14="http://schemas.microsoft.com/office/powerpoint/2010/main" val="33496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D8382-60A2-DEFF-A1E7-1C94115A0034}"/>
              </a:ext>
            </a:extLst>
          </p:cNvPr>
          <p:cNvSpPr>
            <a:spLocks noGrp="1"/>
          </p:cNvSpPr>
          <p:nvPr>
            <p:ph type="title"/>
          </p:nvPr>
        </p:nvSpPr>
        <p:spPr/>
        <p:txBody>
          <a:bodyPr/>
          <a:lstStyle/>
          <a:p>
            <a:r>
              <a:rPr lang="en-US" dirty="0"/>
              <a:t>Site Structure</a:t>
            </a:r>
          </a:p>
        </p:txBody>
      </p:sp>
      <p:graphicFrame>
        <p:nvGraphicFramePr>
          <p:cNvPr id="4" name="Object 3">
            <a:extLst>
              <a:ext uri="{FF2B5EF4-FFF2-40B4-BE49-F238E27FC236}">
                <a16:creationId xmlns:a16="http://schemas.microsoft.com/office/drawing/2014/main" id="{47FEE319-8B82-27BE-4D08-C3A82358042E}"/>
              </a:ext>
            </a:extLst>
          </p:cNvPr>
          <p:cNvGraphicFramePr>
            <a:graphicFrameLocks noChangeAspect="1"/>
          </p:cNvGraphicFramePr>
          <p:nvPr>
            <p:extLst>
              <p:ext uri="{D42A27DB-BD31-4B8C-83A1-F6EECF244321}">
                <p14:modId xmlns:p14="http://schemas.microsoft.com/office/powerpoint/2010/main" val="2591988886"/>
              </p:ext>
            </p:extLst>
          </p:nvPr>
        </p:nvGraphicFramePr>
        <p:xfrm>
          <a:off x="0" y="1439862"/>
          <a:ext cx="4186238" cy="5418138"/>
        </p:xfrm>
        <a:graphic>
          <a:graphicData uri="http://schemas.openxmlformats.org/presentationml/2006/ole">
            <mc:AlternateContent xmlns:mc="http://schemas.openxmlformats.org/markup-compatibility/2006">
              <mc:Choice xmlns:v="urn:schemas-microsoft-com:vml" Requires="v">
                <p:oleObj name="Acrobat Document" r:id="rId2" imgW="5829287" imgH="7543800" progId="Acrobat.Document.DC">
                  <p:embed/>
                </p:oleObj>
              </mc:Choice>
              <mc:Fallback>
                <p:oleObj name="Acrobat Document" r:id="rId2" imgW="5829287" imgH="7543800" progId="Acrobat.Document.DC">
                  <p:embed/>
                  <p:pic>
                    <p:nvPicPr>
                      <p:cNvPr id="0" name=""/>
                      <p:cNvPicPr/>
                      <p:nvPr/>
                    </p:nvPicPr>
                    <p:blipFill>
                      <a:blip r:embed="rId3"/>
                      <a:stretch>
                        <a:fillRect/>
                      </a:stretch>
                    </p:blipFill>
                    <p:spPr>
                      <a:xfrm>
                        <a:off x="0" y="1439862"/>
                        <a:ext cx="4186238" cy="5418138"/>
                      </a:xfrm>
                      <a:prstGeom prst="rect">
                        <a:avLst/>
                      </a:prstGeom>
                    </p:spPr>
                  </p:pic>
                </p:oleObj>
              </mc:Fallback>
            </mc:AlternateContent>
          </a:graphicData>
        </a:graphic>
      </p:graphicFrame>
    </p:spTree>
    <p:extLst>
      <p:ext uri="{BB962C8B-B14F-4D97-AF65-F5344CB8AC3E}">
        <p14:creationId xmlns:p14="http://schemas.microsoft.com/office/powerpoint/2010/main" val="1580339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3E3DB-2CA5-44CE-B7A2-361837A04D3B}"/>
              </a:ext>
            </a:extLst>
          </p:cNvPr>
          <p:cNvSpPr>
            <a:spLocks noGrp="1"/>
          </p:cNvSpPr>
          <p:nvPr>
            <p:ph type="title"/>
          </p:nvPr>
        </p:nvSpPr>
        <p:spPr/>
        <p:txBody>
          <a:bodyPr/>
          <a:lstStyle/>
          <a:p>
            <a:r>
              <a:rPr lang="en-US" dirty="0"/>
              <a:t>Usability Study</a:t>
            </a:r>
          </a:p>
        </p:txBody>
      </p:sp>
      <p:sp>
        <p:nvSpPr>
          <p:cNvPr id="3" name="Content Placeholder 2">
            <a:extLst>
              <a:ext uri="{FF2B5EF4-FFF2-40B4-BE49-F238E27FC236}">
                <a16:creationId xmlns:a16="http://schemas.microsoft.com/office/drawing/2014/main" id="{C6AA5054-6DA0-23BA-D4C1-F4171B08D576}"/>
              </a:ext>
            </a:extLst>
          </p:cNvPr>
          <p:cNvSpPr>
            <a:spLocks noGrp="1"/>
          </p:cNvSpPr>
          <p:nvPr>
            <p:ph idx="1"/>
          </p:nvPr>
        </p:nvSpPr>
        <p:spPr/>
        <p:txBody>
          <a:bodyPr>
            <a:normAutofit fontScale="70000" lnSpcReduction="20000"/>
          </a:bodyPr>
          <a:lstStyle/>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Qualitative Research Approach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tabLst>
                <a:tab pos="8001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In-Depth Interviews</a:t>
            </a:r>
          </a:p>
          <a:p>
            <a:pPr marL="0" marR="0">
              <a:lnSpc>
                <a:spcPct val="115000"/>
              </a:lnSpc>
              <a:spcBef>
                <a:spcPts val="0"/>
              </a:spcBef>
              <a:spcAft>
                <a:spcPts val="800"/>
              </a:spcAft>
              <a:tabLst>
                <a:tab pos="8001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Explanation:</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In-depth interviews involve one-on-one conversations with stakeholders, such as current or potential landscaping clients, to gather insights into their needs, challenges, and expectations for a landscaping website.</a:t>
            </a:r>
          </a:p>
          <a:p>
            <a:pPr marL="0" marR="0">
              <a:lnSpc>
                <a:spcPct val="115000"/>
              </a:lnSpc>
              <a:spcBef>
                <a:spcPts val="0"/>
              </a:spcBef>
              <a:spcAft>
                <a:spcPts val="800"/>
              </a:spcAft>
              <a:tabLst>
                <a:tab pos="8001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Process: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Font typeface="+mj-lt"/>
              <a:buAutoNum type="arabicPeriod"/>
              <a:tabLst>
                <a:tab pos="457200" algn="l"/>
                <a:tab pos="8001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Sampling: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Select a diverse group of participants (e.g., homeowners, businesses, and repeat customers) to capture a range of perspectives.</a:t>
            </a:r>
          </a:p>
          <a:p>
            <a:pPr marL="342900" marR="0" lvl="0" indent="-342900">
              <a:lnSpc>
                <a:spcPct val="115000"/>
              </a:lnSpc>
              <a:spcBef>
                <a:spcPts val="0"/>
              </a:spcBef>
              <a:spcAft>
                <a:spcPts val="800"/>
              </a:spcAft>
              <a:buFont typeface="+mj-lt"/>
              <a:buAutoNum type="arabicPeriod"/>
              <a:tabLst>
                <a:tab pos="457200" algn="l"/>
                <a:tab pos="8001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Interview Guide: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Develop a semi-structured guide with open-ended questions about service preferences, website usability, and pain points.</a:t>
            </a:r>
          </a:p>
          <a:p>
            <a:pPr marL="342900" marR="0" lvl="0" indent="-342900">
              <a:lnSpc>
                <a:spcPct val="115000"/>
              </a:lnSpc>
              <a:spcBef>
                <a:spcPts val="0"/>
              </a:spcBef>
              <a:spcAft>
                <a:spcPts val="800"/>
              </a:spcAft>
              <a:buFont typeface="+mj-lt"/>
              <a:buAutoNum type="arabicPeriod"/>
              <a:tabLst>
                <a:tab pos="457200" algn="l"/>
                <a:tab pos="8001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Data Collection: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Conduct interviews in-person or via video calls, using probing questions to explore detailed responses.</a:t>
            </a:r>
          </a:p>
          <a:p>
            <a:pPr marL="342900" marR="0" lvl="0" indent="-342900">
              <a:lnSpc>
                <a:spcPct val="115000"/>
              </a:lnSpc>
              <a:spcBef>
                <a:spcPts val="0"/>
              </a:spcBef>
              <a:spcAft>
                <a:spcPts val="800"/>
              </a:spcAft>
              <a:buFont typeface="+mj-lt"/>
              <a:buAutoNum type="arabicPeriod"/>
              <a:tabLst>
                <a:tab pos="457200" algn="l"/>
                <a:tab pos="8001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Data Analysis: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Transcribe and analyze responses, identifying recurring themes and unique insights.</a:t>
            </a:r>
          </a:p>
          <a:p>
            <a:pPr marL="342900" marR="0" lvl="0" indent="-342900">
              <a:lnSpc>
                <a:spcPct val="115000"/>
              </a:lnSpc>
              <a:spcBef>
                <a:spcPts val="0"/>
              </a:spcBef>
              <a:spcAft>
                <a:spcPts val="800"/>
              </a:spcAft>
              <a:buFont typeface="+mj-lt"/>
              <a:buAutoNum type="arabicPeriod"/>
              <a:tabLst>
                <a:tab pos="457200" algn="l"/>
                <a:tab pos="8001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Findings: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Summarize key themes and patterns, supported by participant quotes.</a:t>
            </a:r>
          </a:p>
          <a:p>
            <a:pPr marL="342900" marR="0" lvl="0" indent="-342900">
              <a:lnSpc>
                <a:spcPct val="115000"/>
              </a:lnSpc>
              <a:spcBef>
                <a:spcPts val="0"/>
              </a:spcBef>
              <a:spcAft>
                <a:spcPts val="800"/>
              </a:spcAft>
              <a:buFont typeface="+mj-lt"/>
              <a:buAutoNum type="arabicPeriod"/>
              <a:tabLst>
                <a:tab pos="457200" algn="l"/>
                <a:tab pos="8001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Implications: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Use qualitative insights to shape website features, improve service descriptions, and enhance customer communication.</a:t>
            </a:r>
          </a:p>
          <a:p>
            <a:endParaRPr lang="en-US" dirty="0"/>
          </a:p>
        </p:txBody>
      </p:sp>
    </p:spTree>
    <p:extLst>
      <p:ext uri="{BB962C8B-B14F-4D97-AF65-F5344CB8AC3E}">
        <p14:creationId xmlns:p14="http://schemas.microsoft.com/office/powerpoint/2010/main" val="3926859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28841-233E-6D26-652E-AFEBBA7EABDB}"/>
              </a:ext>
            </a:extLst>
          </p:cNvPr>
          <p:cNvSpPr>
            <a:spLocks noGrp="1"/>
          </p:cNvSpPr>
          <p:nvPr>
            <p:ph type="title"/>
          </p:nvPr>
        </p:nvSpPr>
        <p:spPr/>
        <p:txBody>
          <a:bodyPr/>
          <a:lstStyle/>
          <a:p>
            <a:r>
              <a:rPr lang="en-US" dirty="0"/>
              <a:t>Usability Study</a:t>
            </a:r>
          </a:p>
        </p:txBody>
      </p:sp>
      <p:sp>
        <p:nvSpPr>
          <p:cNvPr id="3" name="Content Placeholder 2">
            <a:extLst>
              <a:ext uri="{FF2B5EF4-FFF2-40B4-BE49-F238E27FC236}">
                <a16:creationId xmlns:a16="http://schemas.microsoft.com/office/drawing/2014/main" id="{43F542F4-956A-B736-C5E9-2BE30122F7FC}"/>
              </a:ext>
            </a:extLst>
          </p:cNvPr>
          <p:cNvSpPr>
            <a:spLocks noGrp="1"/>
          </p:cNvSpPr>
          <p:nvPr>
            <p:ph idx="1"/>
          </p:nvPr>
        </p:nvSpPr>
        <p:spPr/>
        <p:txBody>
          <a:bodyPr>
            <a:normAutofit fontScale="70000" lnSpcReduction="20000"/>
          </a:bodyPr>
          <a:lstStyle/>
          <a:p>
            <a:pPr marL="0" marR="0" indent="0">
              <a:lnSpc>
                <a:spcPct val="115000"/>
              </a:lnSpc>
              <a:spcBef>
                <a:spcPts val="0"/>
              </a:spcBef>
              <a:spcAft>
                <a:spcPts val="800"/>
              </a:spcAft>
              <a:buNone/>
              <a:tabLst>
                <a:tab pos="8001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Quantitative Research Approach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tabLst>
                <a:tab pos="8001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Online Surveys</a:t>
            </a:r>
          </a:p>
          <a:p>
            <a:pPr marL="0" marR="0">
              <a:lnSpc>
                <a:spcPct val="115000"/>
              </a:lnSpc>
              <a:spcBef>
                <a:spcPts val="0"/>
              </a:spcBef>
              <a:spcAft>
                <a:spcPts val="800"/>
              </a:spcAft>
              <a:tabLst>
                <a:tab pos="8001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Explanation:</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Online surveys collect structured data from a broad audience to measure stakeholder preferences, challenges, and website feature priorities.</a:t>
            </a:r>
          </a:p>
          <a:p>
            <a:pPr marL="0" marR="0">
              <a:lnSpc>
                <a:spcPct val="115000"/>
              </a:lnSpc>
              <a:spcBef>
                <a:spcPts val="0"/>
              </a:spcBef>
              <a:spcAft>
                <a:spcPts val="800"/>
              </a:spcAft>
              <a:tabLst>
                <a:tab pos="8001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Process: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Font typeface="+mj-lt"/>
              <a:buAutoNum type="arabicPeriod"/>
              <a:tabLst>
                <a:tab pos="457200" algn="l"/>
                <a:tab pos="8001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Survey Design: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Develop a questionnaire with closed-ended questions, including Likert-scale items, multiple-choice options, and service-related questions.</a:t>
            </a:r>
          </a:p>
          <a:p>
            <a:pPr marL="342900" marR="0" lvl="0" indent="-342900">
              <a:lnSpc>
                <a:spcPct val="115000"/>
              </a:lnSpc>
              <a:spcBef>
                <a:spcPts val="0"/>
              </a:spcBef>
              <a:spcAft>
                <a:spcPts val="800"/>
              </a:spcAft>
              <a:buFont typeface="+mj-lt"/>
              <a:buAutoNum type="arabicPeriod"/>
              <a:tabLst>
                <a:tab pos="457200" algn="l"/>
                <a:tab pos="8001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Sampling: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Target a wide demographic of potential and current customers, including homeowners and business clients.</a:t>
            </a:r>
          </a:p>
          <a:p>
            <a:pPr marL="342900" marR="0" lvl="0" indent="-342900">
              <a:lnSpc>
                <a:spcPct val="115000"/>
              </a:lnSpc>
              <a:spcBef>
                <a:spcPts val="0"/>
              </a:spcBef>
              <a:spcAft>
                <a:spcPts val="800"/>
              </a:spcAft>
              <a:buFont typeface="+mj-lt"/>
              <a:buAutoNum type="arabicPeriod"/>
              <a:tabLst>
                <a:tab pos="457200" algn="l"/>
                <a:tab pos="8001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Distribution: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Share surveys via email, social media, or the company’s current client database to ensure accessibility.</a:t>
            </a:r>
          </a:p>
          <a:p>
            <a:pPr marL="342900" marR="0" lvl="0" indent="-342900">
              <a:lnSpc>
                <a:spcPct val="115000"/>
              </a:lnSpc>
              <a:spcBef>
                <a:spcPts val="0"/>
              </a:spcBef>
              <a:spcAft>
                <a:spcPts val="800"/>
              </a:spcAft>
              <a:buFont typeface="+mj-lt"/>
              <a:buAutoNum type="arabicPeriod"/>
              <a:tabLst>
                <a:tab pos="457200" algn="l"/>
                <a:tab pos="8001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Data Collection: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Gather responses over a defined period, maintaining anonymity and data integrity.</a:t>
            </a:r>
          </a:p>
          <a:p>
            <a:pPr marL="342900" marR="0" lvl="0" indent="-342900">
              <a:lnSpc>
                <a:spcPct val="115000"/>
              </a:lnSpc>
              <a:spcBef>
                <a:spcPts val="0"/>
              </a:spcBef>
              <a:spcAft>
                <a:spcPts val="800"/>
              </a:spcAft>
              <a:buFont typeface="+mj-lt"/>
              <a:buAutoNum type="arabicPeriod"/>
              <a:tabLst>
                <a:tab pos="457200" algn="l"/>
                <a:tab pos="8001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Data Analysis: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Use statistical software to identify trends, patterns, and preferences.</a:t>
            </a:r>
          </a:p>
          <a:p>
            <a:pPr marL="342900" marR="0" lvl="0" indent="-342900">
              <a:lnSpc>
                <a:spcPct val="115000"/>
              </a:lnSpc>
              <a:spcBef>
                <a:spcPts val="0"/>
              </a:spcBef>
              <a:spcAft>
                <a:spcPts val="800"/>
              </a:spcAft>
              <a:buFont typeface="+mj-lt"/>
              <a:buAutoNum type="arabicPeriod"/>
              <a:tabLst>
                <a:tab pos="457200" algn="l"/>
                <a:tab pos="8001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Findings: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Summarize significant survey results to highlight what users value most.</a:t>
            </a:r>
          </a:p>
          <a:p>
            <a:pPr marL="342900" marR="0" lvl="0" indent="-342900">
              <a:lnSpc>
                <a:spcPct val="115000"/>
              </a:lnSpc>
              <a:spcBef>
                <a:spcPts val="0"/>
              </a:spcBef>
              <a:spcAft>
                <a:spcPts val="800"/>
              </a:spcAft>
              <a:buFont typeface="+mj-lt"/>
              <a:buAutoNum type="arabicPeriod"/>
              <a:tabLst>
                <a:tab pos="457200" algn="l"/>
                <a:tab pos="8001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Implications: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Leverage data to prioritize website features and optimize user experience.</a:t>
            </a:r>
          </a:p>
          <a:p>
            <a:endParaRPr lang="en-US" dirty="0"/>
          </a:p>
        </p:txBody>
      </p:sp>
    </p:spTree>
    <p:extLst>
      <p:ext uri="{BB962C8B-B14F-4D97-AF65-F5344CB8AC3E}">
        <p14:creationId xmlns:p14="http://schemas.microsoft.com/office/powerpoint/2010/main" val="4055551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45F3-2C8A-1712-36E8-0345E2DA5ED3}"/>
              </a:ext>
            </a:extLst>
          </p:cNvPr>
          <p:cNvSpPr>
            <a:spLocks noGrp="1"/>
          </p:cNvSpPr>
          <p:nvPr>
            <p:ph type="title"/>
          </p:nvPr>
        </p:nvSpPr>
        <p:spPr/>
        <p:txBody>
          <a:bodyPr/>
          <a:lstStyle/>
          <a:p>
            <a:r>
              <a:rPr lang="en-US" dirty="0"/>
              <a:t>Usability Study</a:t>
            </a:r>
          </a:p>
        </p:txBody>
      </p:sp>
      <p:sp>
        <p:nvSpPr>
          <p:cNvPr id="3" name="Content Placeholder 2">
            <a:extLst>
              <a:ext uri="{FF2B5EF4-FFF2-40B4-BE49-F238E27FC236}">
                <a16:creationId xmlns:a16="http://schemas.microsoft.com/office/drawing/2014/main" id="{39A40099-026B-B00F-6F0D-3BBC90107A94}"/>
              </a:ext>
            </a:extLst>
          </p:cNvPr>
          <p:cNvSpPr>
            <a:spLocks noGrp="1"/>
          </p:cNvSpPr>
          <p:nvPr>
            <p:ph idx="1"/>
          </p:nvPr>
        </p:nvSpPr>
        <p:spPr/>
        <p:txBody>
          <a:bodyPr>
            <a:normAutofit lnSpcReduction="10000"/>
          </a:bodyPr>
          <a:lstStyle/>
          <a:p>
            <a:pPr marL="0" marR="0">
              <a:lnSpc>
                <a:spcPct val="115000"/>
              </a:lnSpc>
              <a:spcBef>
                <a:spcPts val="0"/>
              </a:spcBef>
              <a:spcAft>
                <a:spcPts val="800"/>
              </a:spcAft>
              <a:tabLst>
                <a:tab pos="8001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Independent and Dependent Variables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tabLst>
                <a:tab pos="8001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Independent Variable: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 pos="8001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landscaping website as the primary variable being developed and studied.</a:t>
            </a:r>
          </a:p>
          <a:p>
            <a:pPr marL="0" marR="0">
              <a:lnSpc>
                <a:spcPct val="115000"/>
              </a:lnSpc>
              <a:spcBef>
                <a:spcPts val="0"/>
              </a:spcBef>
              <a:spcAft>
                <a:spcPts val="800"/>
              </a:spcAft>
              <a:tabLst>
                <a:tab pos="8001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Dependent Variables: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Font typeface="+mj-lt"/>
              <a:buAutoNum type="arabicPeriod"/>
              <a:tabLst>
                <a:tab pos="457200" algn="l"/>
                <a:tab pos="8001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Ease of Service Access: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How well users can navigate and find services on the website.</a:t>
            </a:r>
          </a:p>
          <a:p>
            <a:pPr marL="342900" marR="0" lvl="0" indent="-342900">
              <a:lnSpc>
                <a:spcPct val="115000"/>
              </a:lnSpc>
              <a:spcBef>
                <a:spcPts val="0"/>
              </a:spcBef>
              <a:spcAft>
                <a:spcPts val="800"/>
              </a:spcAft>
              <a:buFont typeface="+mj-lt"/>
              <a:buAutoNum type="arabicPeriod"/>
              <a:tabLst>
                <a:tab pos="457200" algn="l"/>
                <a:tab pos="8001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Customer Engagement: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Level of interaction through quote requests, bookings, and inquiries.</a:t>
            </a:r>
          </a:p>
          <a:p>
            <a:pPr marL="342900" marR="0" lvl="0" indent="-342900">
              <a:lnSpc>
                <a:spcPct val="115000"/>
              </a:lnSpc>
              <a:spcBef>
                <a:spcPts val="0"/>
              </a:spcBef>
              <a:spcAft>
                <a:spcPts val="800"/>
              </a:spcAft>
              <a:buFont typeface="+mj-lt"/>
              <a:buAutoNum type="arabicPeriod"/>
              <a:tabLst>
                <a:tab pos="457200" algn="l"/>
                <a:tab pos="8001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User Preferences: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Desired features such as galleries, contact forms, or scheduling tools.</a:t>
            </a:r>
          </a:p>
          <a:p>
            <a:pPr marL="342900" marR="0" lvl="0" indent="-342900">
              <a:lnSpc>
                <a:spcPct val="115000"/>
              </a:lnSpc>
              <a:spcBef>
                <a:spcPts val="0"/>
              </a:spcBef>
              <a:spcAft>
                <a:spcPts val="800"/>
              </a:spcAft>
              <a:buFont typeface="+mj-lt"/>
              <a:buAutoNum type="arabicPeriod"/>
              <a:tabLst>
                <a:tab pos="457200" algn="l"/>
                <a:tab pos="8001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Usability: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User satisfaction with navigation, speed, and design.</a:t>
            </a:r>
          </a:p>
          <a:p>
            <a:pPr marL="342900" marR="0" lvl="0" indent="-342900">
              <a:lnSpc>
                <a:spcPct val="115000"/>
              </a:lnSpc>
              <a:spcBef>
                <a:spcPts val="0"/>
              </a:spcBef>
              <a:spcAft>
                <a:spcPts val="800"/>
              </a:spcAft>
              <a:buFont typeface="+mj-lt"/>
              <a:buAutoNum type="arabicPeriod"/>
              <a:tabLst>
                <a:tab pos="457200" algn="l"/>
                <a:tab pos="8001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Impact on Sales: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increase in service requests and bookings after launch.</a:t>
            </a:r>
          </a:p>
          <a:p>
            <a:endParaRPr lang="en-US" dirty="0"/>
          </a:p>
        </p:txBody>
      </p:sp>
    </p:spTree>
    <p:extLst>
      <p:ext uri="{BB962C8B-B14F-4D97-AF65-F5344CB8AC3E}">
        <p14:creationId xmlns:p14="http://schemas.microsoft.com/office/powerpoint/2010/main" val="3605064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81CF-E7A4-FA2E-F17F-1B9E9E2D34D8}"/>
              </a:ext>
            </a:extLst>
          </p:cNvPr>
          <p:cNvSpPr>
            <a:spLocks noGrp="1"/>
          </p:cNvSpPr>
          <p:nvPr>
            <p:ph type="title"/>
          </p:nvPr>
        </p:nvSpPr>
        <p:spPr/>
        <p:txBody>
          <a:bodyPr/>
          <a:lstStyle/>
          <a:p>
            <a:r>
              <a:rPr lang="en-US" dirty="0"/>
              <a:t>Usability Study</a:t>
            </a:r>
          </a:p>
        </p:txBody>
      </p:sp>
      <p:sp>
        <p:nvSpPr>
          <p:cNvPr id="3" name="Content Placeholder 2">
            <a:extLst>
              <a:ext uri="{FF2B5EF4-FFF2-40B4-BE49-F238E27FC236}">
                <a16:creationId xmlns:a16="http://schemas.microsoft.com/office/drawing/2014/main" id="{22120E89-A2AA-27E5-5445-2BA27E9C17E8}"/>
              </a:ext>
            </a:extLst>
          </p:cNvPr>
          <p:cNvSpPr>
            <a:spLocks noGrp="1"/>
          </p:cNvSpPr>
          <p:nvPr>
            <p:ph idx="1"/>
          </p:nvPr>
        </p:nvSpPr>
        <p:spPr/>
        <p:txBody>
          <a:bodyPr/>
          <a:lstStyle/>
          <a:p>
            <a:pPr marL="36900" indent="0">
              <a:buNone/>
            </a:pPr>
            <a:r>
              <a:rPr lang="en-US" b="1" dirty="0"/>
              <a:t>Integration of Qualitative and Quantitative Research</a:t>
            </a:r>
          </a:p>
          <a:p>
            <a:r>
              <a:rPr lang="en-US" dirty="0"/>
              <a:t>By combining in-depth interviews and online surveys, the project ensures a comprehensive understanding of user needs and preferences. Qualitative data provides context and depth, while quantitative data enables statistical analysis and trend identification. These insights will guide the website design, ensuring it effectively serves both the business and its customers.</a:t>
            </a:r>
          </a:p>
          <a:p>
            <a:endParaRPr lang="en-US" dirty="0"/>
          </a:p>
        </p:txBody>
      </p:sp>
    </p:spTree>
    <p:extLst>
      <p:ext uri="{BB962C8B-B14F-4D97-AF65-F5344CB8AC3E}">
        <p14:creationId xmlns:p14="http://schemas.microsoft.com/office/powerpoint/2010/main" val="138795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DD920-2353-45F8-506A-43B0D782A645}"/>
              </a:ext>
            </a:extLst>
          </p:cNvPr>
          <p:cNvSpPr>
            <a:spLocks noGrp="1"/>
          </p:cNvSpPr>
          <p:nvPr>
            <p:ph type="title"/>
          </p:nvPr>
        </p:nvSpPr>
        <p:spPr/>
        <p:txBody>
          <a:bodyPr/>
          <a:lstStyle/>
          <a:p>
            <a:r>
              <a:rPr lang="en-US" dirty="0"/>
              <a:t>System Version 1.0</a:t>
            </a:r>
          </a:p>
        </p:txBody>
      </p:sp>
      <p:sp>
        <p:nvSpPr>
          <p:cNvPr id="3" name="Content Placeholder 2">
            <a:extLst>
              <a:ext uri="{FF2B5EF4-FFF2-40B4-BE49-F238E27FC236}">
                <a16:creationId xmlns:a16="http://schemas.microsoft.com/office/drawing/2014/main" id="{F2EFC8C0-D54B-E585-693E-7DC4D6EC3447}"/>
              </a:ext>
            </a:extLst>
          </p:cNvPr>
          <p:cNvSpPr>
            <a:spLocks noGrp="1"/>
          </p:cNvSpPr>
          <p:nvPr>
            <p:ph idx="1"/>
          </p:nvPr>
        </p:nvSpPr>
        <p:spPr/>
        <p:txBody>
          <a:bodyPr/>
          <a:lstStyle/>
          <a:p>
            <a:pPr marL="36900" indent="0">
              <a:buNone/>
            </a:pPr>
            <a:r>
              <a:rPr lang="en-US" dirty="0"/>
              <a:t>During Version 1.0 I focused on working on the HTML and the CSS of the project. After completing the CSS and HTML  I then began to work on making the database. When the database was complete I then connected the database using PHP. However, everything wasn’t working correctly so I decided to wait till I was on Version 2 before I began to debug all of the issues I could find and the 2 people that I had use the website I fixed the issues they had as well. </a:t>
            </a:r>
          </a:p>
        </p:txBody>
      </p:sp>
    </p:spTree>
    <p:extLst>
      <p:ext uri="{BB962C8B-B14F-4D97-AF65-F5344CB8AC3E}">
        <p14:creationId xmlns:p14="http://schemas.microsoft.com/office/powerpoint/2010/main" val="3969223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3DD44-4002-5D83-B0A5-8B48798A3040}"/>
              </a:ext>
            </a:extLst>
          </p:cNvPr>
          <p:cNvSpPr>
            <a:spLocks noGrp="1"/>
          </p:cNvSpPr>
          <p:nvPr>
            <p:ph type="title"/>
          </p:nvPr>
        </p:nvSpPr>
        <p:spPr/>
        <p:txBody>
          <a:bodyPr/>
          <a:lstStyle/>
          <a:p>
            <a:r>
              <a:rPr lang="en-US" dirty="0"/>
              <a:t>User Study Analysis</a:t>
            </a:r>
          </a:p>
        </p:txBody>
      </p:sp>
      <p:sp>
        <p:nvSpPr>
          <p:cNvPr id="3" name="Content Placeholder 2">
            <a:extLst>
              <a:ext uri="{FF2B5EF4-FFF2-40B4-BE49-F238E27FC236}">
                <a16:creationId xmlns:a16="http://schemas.microsoft.com/office/drawing/2014/main" id="{7AA4C5AD-5F39-62F5-A699-2ECE7EC1CF85}"/>
              </a:ext>
            </a:extLst>
          </p:cNvPr>
          <p:cNvSpPr>
            <a:spLocks noGrp="1"/>
          </p:cNvSpPr>
          <p:nvPr>
            <p:ph idx="1"/>
          </p:nvPr>
        </p:nvSpPr>
        <p:spPr>
          <a:xfrm>
            <a:off x="913795" y="1623060"/>
            <a:ext cx="10353762" cy="5234940"/>
          </a:xfrm>
        </p:spPr>
        <p:txBody>
          <a:bodyPr>
            <a:normAutofit fontScale="85000" lnSpcReduction="20000"/>
          </a:bodyPr>
          <a:lstStyle/>
          <a:p>
            <a:r>
              <a:rPr lang="en-US" b="1" dirty="0"/>
              <a:t>Key Findings:</a:t>
            </a:r>
          </a:p>
          <a:p>
            <a:pPr>
              <a:buFont typeface="+mj-lt"/>
              <a:buAutoNum type="arabicPeriod"/>
            </a:pPr>
            <a:r>
              <a:rPr lang="en-US" b="1" dirty="0"/>
              <a:t>Navigation:</a:t>
            </a:r>
            <a:endParaRPr lang="en-US" dirty="0"/>
          </a:p>
          <a:p>
            <a:pPr marL="742950" lvl="1" indent="-285750">
              <a:buFont typeface="+mj-lt"/>
              <a:buAutoNum type="arabicPeriod"/>
            </a:pPr>
            <a:r>
              <a:rPr lang="en-US" dirty="0"/>
              <a:t>Strengths: Users found the navigation intuitive, with easy access to key features like service listings and contact forms.</a:t>
            </a:r>
          </a:p>
          <a:p>
            <a:pPr marL="742950" lvl="1" indent="-285750">
              <a:buFont typeface="+mj-lt"/>
              <a:buAutoNum type="arabicPeriod"/>
            </a:pPr>
            <a:r>
              <a:rPr lang="en-US" dirty="0"/>
              <a:t>Improvements: Add an login and sign up page.</a:t>
            </a:r>
          </a:p>
          <a:p>
            <a:pPr>
              <a:buFont typeface="+mj-lt"/>
              <a:buAutoNum type="arabicPeriod"/>
            </a:pPr>
            <a:r>
              <a:rPr lang="en-US" b="1" dirty="0"/>
              <a:t>Design and Aesthetics:</a:t>
            </a:r>
            <a:endParaRPr lang="en-US" dirty="0"/>
          </a:p>
          <a:p>
            <a:pPr marL="742950" lvl="1" indent="-285750">
              <a:buFont typeface="+mj-lt"/>
              <a:buAutoNum type="arabicPeriod"/>
            </a:pPr>
            <a:r>
              <a:rPr lang="en-US" dirty="0"/>
              <a:t>Strengths: The website’s clean design and professional visuals were appealing to users.</a:t>
            </a:r>
          </a:p>
          <a:p>
            <a:pPr>
              <a:buFont typeface="+mj-lt"/>
              <a:buAutoNum type="arabicPeriod"/>
            </a:pPr>
            <a:r>
              <a:rPr lang="en-US" b="1" dirty="0"/>
              <a:t>Feature Usability:</a:t>
            </a:r>
            <a:endParaRPr lang="en-US" dirty="0"/>
          </a:p>
          <a:p>
            <a:pPr marL="742950" lvl="1" indent="-285750">
              <a:buFont typeface="+mj-lt"/>
              <a:buAutoNum type="arabicPeriod"/>
            </a:pPr>
            <a:r>
              <a:rPr lang="en-US" dirty="0"/>
              <a:t>Strengths: The quote request form and booking system were easy to use.</a:t>
            </a:r>
          </a:p>
          <a:p>
            <a:pPr marL="742950" lvl="1" indent="-285750">
              <a:buFont typeface="+mj-lt"/>
              <a:buAutoNum type="arabicPeriod"/>
            </a:pPr>
            <a:r>
              <a:rPr lang="en-US" dirty="0"/>
              <a:t>Improvements: Add confirmation messages after form submissions for better user feedback.</a:t>
            </a:r>
          </a:p>
          <a:p>
            <a:pPr>
              <a:buFont typeface="+mj-lt"/>
              <a:buAutoNum type="arabicPeriod"/>
            </a:pPr>
            <a:r>
              <a:rPr lang="en-US" b="1" dirty="0"/>
              <a:t>Content Clarity:</a:t>
            </a:r>
            <a:endParaRPr lang="en-US" dirty="0"/>
          </a:p>
          <a:p>
            <a:pPr marL="742950" lvl="1" indent="-285750">
              <a:buFont typeface="+mj-lt"/>
              <a:buAutoNum type="arabicPeriod"/>
            </a:pPr>
            <a:r>
              <a:rPr lang="en-US" dirty="0"/>
              <a:t>Strengths: Service descriptions were clear and comprehensive.</a:t>
            </a:r>
          </a:p>
          <a:p>
            <a:pPr>
              <a:buFont typeface="+mj-lt"/>
              <a:buAutoNum type="arabicPeriod"/>
            </a:pPr>
            <a:r>
              <a:rPr lang="en-US" b="1" dirty="0"/>
              <a:t>Responsiveness:</a:t>
            </a:r>
            <a:endParaRPr lang="en-US" dirty="0"/>
          </a:p>
          <a:p>
            <a:pPr marL="742950" lvl="1" indent="-285750">
              <a:buFont typeface="+mj-lt"/>
              <a:buAutoNum type="arabicPeriod"/>
            </a:pPr>
            <a:r>
              <a:rPr lang="en-US" dirty="0"/>
              <a:t>Strengths: The website performed well on mobile and desktop devices.</a:t>
            </a:r>
          </a:p>
          <a:p>
            <a:pPr marL="36900" indent="0">
              <a:buNone/>
            </a:pPr>
            <a:endParaRPr lang="en-US" dirty="0"/>
          </a:p>
        </p:txBody>
      </p:sp>
    </p:spTree>
    <p:extLst>
      <p:ext uri="{BB962C8B-B14F-4D97-AF65-F5344CB8AC3E}">
        <p14:creationId xmlns:p14="http://schemas.microsoft.com/office/powerpoint/2010/main" val="2728470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5C9B7-AEE1-9AEF-9877-E069631AE634}"/>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F0089F2D-036C-F8F6-9028-318CDFC7826E}"/>
              </a:ext>
            </a:extLst>
          </p:cNvPr>
          <p:cNvSpPr>
            <a:spLocks noGrp="1"/>
          </p:cNvSpPr>
          <p:nvPr>
            <p:ph idx="1"/>
          </p:nvPr>
        </p:nvSpPr>
        <p:spPr/>
        <p:txBody>
          <a:bodyPr>
            <a:normAutofit fontScale="92500" lnSpcReduction="10000"/>
          </a:bodyPr>
          <a:lstStyle/>
          <a:p>
            <a:r>
              <a:rPr lang="en-US" dirty="0"/>
              <a:t>Site Structure……………………………………………….23</a:t>
            </a:r>
          </a:p>
          <a:p>
            <a:r>
              <a:rPr lang="en-US" dirty="0"/>
              <a:t>Usability Study……………………………………………….24</a:t>
            </a:r>
          </a:p>
          <a:p>
            <a:r>
              <a:rPr lang="en-US" dirty="0"/>
              <a:t>System Version 1……………………………………………….28</a:t>
            </a:r>
          </a:p>
          <a:p>
            <a:r>
              <a:rPr lang="en-US" dirty="0"/>
              <a:t>User Study Analysis……………………………………………….29</a:t>
            </a:r>
          </a:p>
          <a:p>
            <a:r>
              <a:rPr lang="en-US" dirty="0"/>
              <a:t>System Version 2……………………………………………….31</a:t>
            </a:r>
          </a:p>
          <a:p>
            <a:r>
              <a:rPr lang="en-US" dirty="0"/>
              <a:t>System Specs……………………………………………….33</a:t>
            </a:r>
          </a:p>
          <a:p>
            <a:r>
              <a:rPr lang="en-US" dirty="0"/>
              <a:t>How to guide……………………………………………….34</a:t>
            </a:r>
          </a:p>
          <a:p>
            <a:r>
              <a:rPr lang="en-US" dirty="0"/>
              <a:t>Reference……………………………………………….37</a:t>
            </a:r>
          </a:p>
          <a:p>
            <a:pPr marL="36900" indent="0">
              <a:buNone/>
            </a:pPr>
            <a:endParaRPr lang="en-US" dirty="0"/>
          </a:p>
        </p:txBody>
      </p:sp>
    </p:spTree>
    <p:extLst>
      <p:ext uri="{BB962C8B-B14F-4D97-AF65-F5344CB8AC3E}">
        <p14:creationId xmlns:p14="http://schemas.microsoft.com/office/powerpoint/2010/main" val="2496180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ED58B-B143-9CD3-9F9F-A5D35A5479BC}"/>
              </a:ext>
            </a:extLst>
          </p:cNvPr>
          <p:cNvSpPr>
            <a:spLocks noGrp="1"/>
          </p:cNvSpPr>
          <p:nvPr>
            <p:ph type="title"/>
          </p:nvPr>
        </p:nvSpPr>
        <p:spPr/>
        <p:txBody>
          <a:bodyPr/>
          <a:lstStyle/>
          <a:p>
            <a:r>
              <a:rPr lang="en-US" dirty="0"/>
              <a:t>User Study Analysis</a:t>
            </a:r>
          </a:p>
        </p:txBody>
      </p:sp>
      <p:sp>
        <p:nvSpPr>
          <p:cNvPr id="3" name="Content Placeholder 2">
            <a:extLst>
              <a:ext uri="{FF2B5EF4-FFF2-40B4-BE49-F238E27FC236}">
                <a16:creationId xmlns:a16="http://schemas.microsoft.com/office/drawing/2014/main" id="{C36C4E9D-20F3-3941-5171-3055BA2DAACB}"/>
              </a:ext>
            </a:extLst>
          </p:cNvPr>
          <p:cNvSpPr>
            <a:spLocks noGrp="1"/>
          </p:cNvSpPr>
          <p:nvPr>
            <p:ph idx="1"/>
          </p:nvPr>
        </p:nvSpPr>
        <p:spPr/>
        <p:txBody>
          <a:bodyPr>
            <a:normAutofit lnSpcReduction="10000"/>
          </a:bodyPr>
          <a:lstStyle/>
          <a:p>
            <a:pPr marL="36900" indent="0">
              <a:buNone/>
            </a:pPr>
            <a:r>
              <a:rPr lang="en-US" b="1" dirty="0"/>
              <a:t>Data Insights:</a:t>
            </a:r>
          </a:p>
          <a:p>
            <a:pPr>
              <a:buFont typeface="Arial" panose="020B0604020202020204" pitchFamily="34" charset="0"/>
              <a:buChar char="•"/>
            </a:pPr>
            <a:r>
              <a:rPr lang="en-US" b="1" dirty="0"/>
              <a:t>Completion Rate:</a:t>
            </a:r>
            <a:r>
              <a:rPr lang="en-US" dirty="0"/>
              <a:t> 100% of users successfully completed tasks like requesting quotes or scheduling services.</a:t>
            </a:r>
          </a:p>
          <a:p>
            <a:pPr>
              <a:buFont typeface="Arial" panose="020B0604020202020204" pitchFamily="34" charset="0"/>
              <a:buChar char="•"/>
            </a:pPr>
            <a:r>
              <a:rPr lang="en-US" b="1" dirty="0"/>
              <a:t>Average Task Time:</a:t>
            </a:r>
            <a:r>
              <a:rPr lang="en-US" dirty="0"/>
              <a:t> Tasks were completed within an average of 2 minutes, indicating efficiency.</a:t>
            </a:r>
          </a:p>
          <a:p>
            <a:pPr marL="36900" indent="0">
              <a:buNone/>
            </a:pPr>
            <a:r>
              <a:rPr lang="en-US" dirty="0"/>
              <a:t>Recommendations:</a:t>
            </a:r>
          </a:p>
          <a:p>
            <a:r>
              <a:rPr lang="en-US" dirty="0"/>
              <a:t>Add user feedback mechanisms like confirmation messages and service ratings.</a:t>
            </a:r>
          </a:p>
        </p:txBody>
      </p:sp>
    </p:spTree>
    <p:extLst>
      <p:ext uri="{BB962C8B-B14F-4D97-AF65-F5344CB8AC3E}">
        <p14:creationId xmlns:p14="http://schemas.microsoft.com/office/powerpoint/2010/main" val="1103512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43651-4EE3-EFF3-4E93-A7EB98C16922}"/>
              </a:ext>
            </a:extLst>
          </p:cNvPr>
          <p:cNvSpPr>
            <a:spLocks noGrp="1"/>
          </p:cNvSpPr>
          <p:nvPr>
            <p:ph type="title"/>
          </p:nvPr>
        </p:nvSpPr>
        <p:spPr/>
        <p:txBody>
          <a:bodyPr/>
          <a:lstStyle/>
          <a:p>
            <a:r>
              <a:rPr lang="en-US" dirty="0"/>
              <a:t>System Version 2.0</a:t>
            </a:r>
          </a:p>
        </p:txBody>
      </p:sp>
      <p:sp>
        <p:nvSpPr>
          <p:cNvPr id="3" name="Content Placeholder 2">
            <a:extLst>
              <a:ext uri="{FF2B5EF4-FFF2-40B4-BE49-F238E27FC236}">
                <a16:creationId xmlns:a16="http://schemas.microsoft.com/office/drawing/2014/main" id="{B02FA9A3-BC4F-5C3B-DE6A-C5FA2399BDCE}"/>
              </a:ext>
            </a:extLst>
          </p:cNvPr>
          <p:cNvSpPr>
            <a:spLocks noGrp="1"/>
          </p:cNvSpPr>
          <p:nvPr>
            <p:ph idx="1"/>
          </p:nvPr>
        </p:nvSpPr>
        <p:spPr/>
        <p:txBody>
          <a:bodyPr>
            <a:normAutofit lnSpcReduction="10000"/>
          </a:bodyPr>
          <a:lstStyle/>
          <a:p>
            <a:r>
              <a:rPr lang="en-US" dirty="0"/>
              <a:t>Upon getting feedback a number of changes was made.</a:t>
            </a:r>
          </a:p>
          <a:p>
            <a:pPr lvl="1"/>
            <a:r>
              <a:rPr lang="en-US" dirty="0"/>
              <a:t>I added an login/sign up page to the website so that the data of users can be stored.</a:t>
            </a:r>
          </a:p>
          <a:p>
            <a:pPr lvl="1"/>
            <a:r>
              <a:rPr lang="en-US" dirty="0"/>
              <a:t>I also added a cookie to the website so that when you are inactive for longer than an hour you will be logged out and have to relog into the site.</a:t>
            </a:r>
          </a:p>
          <a:p>
            <a:pPr lvl="1"/>
            <a:r>
              <a:rPr lang="en-US" dirty="0"/>
              <a:t>Also, added that you cant book a quote without making an account first.</a:t>
            </a:r>
          </a:p>
          <a:p>
            <a:pPr lvl="1"/>
            <a:r>
              <a:rPr lang="en-US" dirty="0"/>
              <a:t>Added so that when someone either canceled or schedule a service I will be emailed.</a:t>
            </a:r>
          </a:p>
          <a:p>
            <a:pPr lvl="1"/>
            <a:r>
              <a:rPr lang="en-US" dirty="0"/>
              <a:t>I fixed the issue with the navbar saying to login while already logged in.</a:t>
            </a:r>
          </a:p>
          <a:p>
            <a:pPr marL="450000" lvl="1" indent="0">
              <a:buNone/>
            </a:pPr>
            <a:endParaRPr lang="en-US" dirty="0"/>
          </a:p>
        </p:txBody>
      </p:sp>
    </p:spTree>
    <p:extLst>
      <p:ext uri="{BB962C8B-B14F-4D97-AF65-F5344CB8AC3E}">
        <p14:creationId xmlns:p14="http://schemas.microsoft.com/office/powerpoint/2010/main" val="341411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2BB3-6C2B-6DB8-7A6D-5CA7247D04FD}"/>
              </a:ext>
            </a:extLst>
          </p:cNvPr>
          <p:cNvSpPr>
            <a:spLocks noGrp="1"/>
          </p:cNvSpPr>
          <p:nvPr>
            <p:ph type="title"/>
          </p:nvPr>
        </p:nvSpPr>
        <p:spPr/>
        <p:txBody>
          <a:bodyPr/>
          <a:lstStyle/>
          <a:p>
            <a:r>
              <a:rPr lang="en-US" dirty="0"/>
              <a:t>System Version 2.0	</a:t>
            </a:r>
          </a:p>
        </p:txBody>
      </p:sp>
      <p:sp>
        <p:nvSpPr>
          <p:cNvPr id="3" name="Content Placeholder 2">
            <a:extLst>
              <a:ext uri="{FF2B5EF4-FFF2-40B4-BE49-F238E27FC236}">
                <a16:creationId xmlns:a16="http://schemas.microsoft.com/office/drawing/2014/main" id="{5B297D9F-0768-3752-B60B-B98E5C2C4869}"/>
              </a:ext>
            </a:extLst>
          </p:cNvPr>
          <p:cNvSpPr>
            <a:spLocks noGrp="1"/>
          </p:cNvSpPr>
          <p:nvPr>
            <p:ph idx="1"/>
          </p:nvPr>
        </p:nvSpPr>
        <p:spPr/>
        <p:txBody>
          <a:bodyPr>
            <a:normAutofit fontScale="85000" lnSpcReduction="20000"/>
          </a:bodyPr>
          <a:lstStyle/>
          <a:p>
            <a:r>
              <a:rPr lang="en-US" dirty="0"/>
              <a:t>During this entire process I think my main issue was connecting my database to my webpage. Most of my troubleshooting was done with version 1.0 so when it came to the final version I didn’t have as many issues to fix. Changes that I will continue to add is putting more pictures of our work on the page to showcase what we are willing to do and the quality of work we produce. The backend coding wasn’t as hard as I thought it would be. I had to get a refresher on SQL but one I finally understood everything I fixed some of the issues I had with my tables.</a:t>
            </a:r>
          </a:p>
          <a:p>
            <a:r>
              <a:rPr lang="en-US" dirty="0"/>
              <a:t>I went back in and added some CSS to the login, Signup, and review page. I also added a forgot password section and ensured that it also updated the password in the database.</a:t>
            </a:r>
          </a:p>
          <a:p>
            <a:r>
              <a:rPr lang="en-US" dirty="0"/>
              <a:t>I fixed the issue where I wouldn’t receive an email from the website about the client booking or canceling service.</a:t>
            </a:r>
          </a:p>
        </p:txBody>
      </p:sp>
    </p:spTree>
    <p:extLst>
      <p:ext uri="{BB962C8B-B14F-4D97-AF65-F5344CB8AC3E}">
        <p14:creationId xmlns:p14="http://schemas.microsoft.com/office/powerpoint/2010/main" val="274126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DC7A9-7A2E-968F-3650-CCFBF0DA5378}"/>
              </a:ext>
            </a:extLst>
          </p:cNvPr>
          <p:cNvSpPr>
            <a:spLocks noGrp="1"/>
          </p:cNvSpPr>
          <p:nvPr>
            <p:ph type="title"/>
          </p:nvPr>
        </p:nvSpPr>
        <p:spPr/>
        <p:txBody>
          <a:bodyPr/>
          <a:lstStyle/>
          <a:p>
            <a:r>
              <a:rPr lang="en-US" dirty="0"/>
              <a:t>System Specs</a:t>
            </a:r>
          </a:p>
        </p:txBody>
      </p:sp>
      <p:graphicFrame>
        <p:nvGraphicFramePr>
          <p:cNvPr id="4" name="Object 3">
            <a:extLst>
              <a:ext uri="{FF2B5EF4-FFF2-40B4-BE49-F238E27FC236}">
                <a16:creationId xmlns:a16="http://schemas.microsoft.com/office/drawing/2014/main" id="{D06F9F07-44EC-6904-8AF4-761D563AD613}"/>
              </a:ext>
            </a:extLst>
          </p:cNvPr>
          <p:cNvGraphicFramePr>
            <a:graphicFrameLocks noChangeAspect="1"/>
          </p:cNvGraphicFramePr>
          <p:nvPr>
            <p:extLst>
              <p:ext uri="{D42A27DB-BD31-4B8C-83A1-F6EECF244321}">
                <p14:modId xmlns:p14="http://schemas.microsoft.com/office/powerpoint/2010/main" val="977696710"/>
              </p:ext>
            </p:extLst>
          </p:nvPr>
        </p:nvGraphicFramePr>
        <p:xfrm>
          <a:off x="0" y="1439863"/>
          <a:ext cx="4186237" cy="5418137"/>
        </p:xfrm>
        <a:graphic>
          <a:graphicData uri="http://schemas.openxmlformats.org/presentationml/2006/ole">
            <mc:AlternateContent xmlns:mc="http://schemas.openxmlformats.org/markup-compatibility/2006">
              <mc:Choice xmlns:v="urn:schemas-microsoft-com:vml" Requires="v">
                <p:oleObj name="Acrobat Document" r:id="rId2" imgW="5829287" imgH="7543800" progId="Acrobat.Document.DC">
                  <p:embed/>
                </p:oleObj>
              </mc:Choice>
              <mc:Fallback>
                <p:oleObj name="Acrobat Document" r:id="rId2" imgW="5829287" imgH="7543800" progId="Acrobat.Document.DC">
                  <p:embed/>
                  <p:pic>
                    <p:nvPicPr>
                      <p:cNvPr id="0" name=""/>
                      <p:cNvPicPr/>
                      <p:nvPr/>
                    </p:nvPicPr>
                    <p:blipFill>
                      <a:blip r:embed="rId3"/>
                      <a:stretch>
                        <a:fillRect/>
                      </a:stretch>
                    </p:blipFill>
                    <p:spPr>
                      <a:xfrm>
                        <a:off x="0" y="1439863"/>
                        <a:ext cx="4186237" cy="5418137"/>
                      </a:xfrm>
                      <a:prstGeom prst="rect">
                        <a:avLst/>
                      </a:prstGeom>
                    </p:spPr>
                  </p:pic>
                </p:oleObj>
              </mc:Fallback>
            </mc:AlternateContent>
          </a:graphicData>
        </a:graphic>
      </p:graphicFrame>
    </p:spTree>
    <p:extLst>
      <p:ext uri="{BB962C8B-B14F-4D97-AF65-F5344CB8AC3E}">
        <p14:creationId xmlns:p14="http://schemas.microsoft.com/office/powerpoint/2010/main" val="56163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26321-83CD-4886-F030-A095A08B6648}"/>
              </a:ext>
            </a:extLst>
          </p:cNvPr>
          <p:cNvSpPr>
            <a:spLocks noGrp="1"/>
          </p:cNvSpPr>
          <p:nvPr>
            <p:ph type="title"/>
          </p:nvPr>
        </p:nvSpPr>
        <p:spPr/>
        <p:txBody>
          <a:bodyPr/>
          <a:lstStyle/>
          <a:p>
            <a:r>
              <a:rPr lang="en-US" dirty="0"/>
              <a:t>How to Guide</a:t>
            </a:r>
          </a:p>
        </p:txBody>
      </p:sp>
      <p:sp>
        <p:nvSpPr>
          <p:cNvPr id="6" name="Rectangle 3">
            <a:extLst>
              <a:ext uri="{FF2B5EF4-FFF2-40B4-BE49-F238E27FC236}">
                <a16:creationId xmlns:a16="http://schemas.microsoft.com/office/drawing/2014/main" id="{82C7F345-35DF-20D9-9DC8-6806BA044398}"/>
              </a:ext>
            </a:extLst>
          </p:cNvPr>
          <p:cNvSpPr>
            <a:spLocks noGrp="1" noChangeArrowheads="1"/>
          </p:cNvSpPr>
          <p:nvPr>
            <p:ph idx="1"/>
          </p:nvPr>
        </p:nvSpPr>
        <p:spPr bwMode="auto">
          <a:xfrm>
            <a:off x="913795" y="1998697"/>
            <a:ext cx="4057201" cy="3870254"/>
          </a:xfrm>
          <a:prstGeom prst="rect">
            <a:avLst/>
          </a:prstGeom>
          <a:solidFill>
            <a:srgbClr val="18181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6176" rIns="0" bIns="3808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CCCCCC"/>
                </a:solidFill>
                <a:effectLst/>
                <a:latin typeface="Segoe WPC"/>
              </a:rPr>
              <a:t>How To Use "A Sharper Image" Website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dirty="0">
              <a:ln>
                <a:noFill/>
              </a:ln>
              <a:solidFill>
                <a:srgbClr val="CCCCCC"/>
              </a:solidFill>
              <a:effectLst/>
              <a:latin typeface="Segoe WPC"/>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CCCCCC"/>
                </a:solidFill>
                <a:effectLst/>
                <a:latin typeface="Segoe WPC"/>
              </a:rPr>
              <a:t> Signing Up</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900" b="1" i="0" u="none" strike="noStrike" cap="none" normalizeH="0" baseline="0" dirty="0">
                <a:ln>
                  <a:noFill/>
                </a:ln>
                <a:solidFill>
                  <a:srgbClr val="CCCCCC"/>
                </a:solidFill>
                <a:effectLst/>
                <a:latin typeface="Segoe WPC"/>
              </a:rPr>
              <a:t>Navigate to the Signup Page</a:t>
            </a:r>
            <a:r>
              <a:rPr kumimoji="0" lang="en-US" altLang="en-US" sz="900" b="0" i="0" u="none" strike="noStrike" cap="none" normalizeH="0" baseline="0" dirty="0">
                <a:ln>
                  <a:noFill/>
                </a:ln>
                <a:solidFill>
                  <a:srgbClr val="CCCCCC"/>
                </a:solidFill>
                <a:effectLst/>
                <a:latin typeface="Segoe WPC"/>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Click on the "Signup" link in the navigation bar.</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900" b="1" i="0" u="none" strike="noStrike" cap="none" normalizeH="0" baseline="0" dirty="0">
                <a:ln>
                  <a:noFill/>
                </a:ln>
                <a:solidFill>
                  <a:srgbClr val="CCCCCC"/>
                </a:solidFill>
                <a:effectLst/>
                <a:latin typeface="Segoe WPC"/>
              </a:rPr>
              <a:t>Fill Out the Signup Form</a:t>
            </a:r>
            <a:r>
              <a:rPr kumimoji="0" lang="en-US" altLang="en-US" sz="900" b="0" i="0" u="none" strike="noStrike" cap="none" normalizeH="0" baseline="0" dirty="0">
                <a:ln>
                  <a:noFill/>
                </a:ln>
                <a:solidFill>
                  <a:srgbClr val="CCCCCC"/>
                </a:solidFill>
                <a:effectLst/>
                <a:latin typeface="Segoe WPC"/>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Enter your username.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Enter your password.</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Enter your phone number.</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Enter your email address.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Enter your address.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Click the "Signup" button to create your account.</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900" b="1" i="0" u="none" strike="noStrike" cap="none" normalizeH="0" baseline="0" dirty="0">
                <a:ln>
                  <a:noFill/>
                </a:ln>
                <a:solidFill>
                  <a:srgbClr val="CCCCCC"/>
                </a:solidFill>
                <a:effectLst/>
                <a:latin typeface="Segoe WPC"/>
              </a:rPr>
              <a:t>Confirmation</a:t>
            </a:r>
            <a:r>
              <a:rPr kumimoji="0" lang="en-US" altLang="en-US" sz="900" b="0" i="0" u="none" strike="noStrike" cap="none" normalizeH="0" baseline="0" dirty="0">
                <a:ln>
                  <a:noFill/>
                </a:ln>
                <a:solidFill>
                  <a:srgbClr val="CCCCCC"/>
                </a:solidFill>
                <a:effectLst/>
                <a:latin typeface="Segoe WPC"/>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After successfully signing up, you will be redirected to the login page.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dirty="0">
              <a:ln>
                <a:noFill/>
              </a:ln>
              <a:solidFill>
                <a:srgbClr val="CCCCCC"/>
              </a:solidFill>
              <a:effectLst/>
              <a:latin typeface="Segoe WPC"/>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CCCCCC"/>
                </a:solidFill>
                <a:effectLst/>
                <a:latin typeface="Segoe WPC"/>
              </a:rPr>
              <a:t> Logging In</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900" b="1" i="0" u="none" strike="noStrike" cap="none" normalizeH="0" baseline="0" dirty="0">
                <a:ln>
                  <a:noFill/>
                </a:ln>
                <a:solidFill>
                  <a:srgbClr val="CCCCCC"/>
                </a:solidFill>
                <a:effectLst/>
                <a:latin typeface="Segoe WPC"/>
              </a:rPr>
              <a:t>Navigate to the Login Page</a:t>
            </a:r>
            <a:r>
              <a:rPr kumimoji="0" lang="en-US" altLang="en-US" sz="900" b="0" i="0" u="none" strike="noStrike" cap="none" normalizeH="0" baseline="0" dirty="0">
                <a:ln>
                  <a:noFill/>
                </a:ln>
                <a:solidFill>
                  <a:srgbClr val="CCCCCC"/>
                </a:solidFill>
                <a:effectLst/>
                <a:latin typeface="Segoe WPC"/>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Click on the "Login" link in the navigation bar.</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900" b="1" i="0" u="none" strike="noStrike" cap="none" normalizeH="0" baseline="0" dirty="0">
                <a:ln>
                  <a:noFill/>
                </a:ln>
                <a:solidFill>
                  <a:srgbClr val="CCCCCC"/>
                </a:solidFill>
                <a:effectLst/>
                <a:latin typeface="Segoe WPC"/>
              </a:rPr>
              <a:t>Fill Out the Login Form</a:t>
            </a:r>
            <a:r>
              <a:rPr kumimoji="0" lang="en-US" altLang="en-US" sz="900" b="0" i="0" u="none" strike="noStrike" cap="none" normalizeH="0" baseline="0" dirty="0">
                <a:ln>
                  <a:noFill/>
                </a:ln>
                <a:solidFill>
                  <a:srgbClr val="CCCCCC"/>
                </a:solidFill>
                <a:effectLst/>
                <a:latin typeface="Segoe WPC"/>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Enter your username.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Enter your password.</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Click the "Login" button to log in to your account.</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900" b="1" i="0" u="none" strike="noStrike" cap="none" normalizeH="0" baseline="0" dirty="0">
                <a:ln>
                  <a:noFill/>
                </a:ln>
                <a:solidFill>
                  <a:srgbClr val="CCCCCC"/>
                </a:solidFill>
                <a:effectLst/>
                <a:latin typeface="Segoe WPC"/>
              </a:rPr>
              <a:t>Confirmation</a:t>
            </a:r>
            <a:r>
              <a:rPr kumimoji="0" lang="en-US" altLang="en-US" sz="900" b="0" i="0" u="none" strike="noStrike" cap="none" normalizeH="0" baseline="0" dirty="0">
                <a:ln>
                  <a:noFill/>
                </a:ln>
                <a:solidFill>
                  <a:srgbClr val="CCCCCC"/>
                </a:solidFill>
                <a:effectLst/>
                <a:latin typeface="Segoe WPC"/>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After successfully logging in, you will be redirected to the home page.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The "Login" link in the navigation bar will change to "Logout".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41882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A0FB5-B471-F328-F9F9-429F5E8CA2EB}"/>
              </a:ext>
            </a:extLst>
          </p:cNvPr>
          <p:cNvSpPr>
            <a:spLocks noGrp="1"/>
          </p:cNvSpPr>
          <p:nvPr>
            <p:ph type="title"/>
          </p:nvPr>
        </p:nvSpPr>
        <p:spPr/>
        <p:txBody>
          <a:bodyPr/>
          <a:lstStyle/>
          <a:p>
            <a:r>
              <a:rPr lang="en-US" dirty="0"/>
              <a:t>How to Guide</a:t>
            </a:r>
          </a:p>
        </p:txBody>
      </p:sp>
      <p:sp>
        <p:nvSpPr>
          <p:cNvPr id="5" name="Rectangle 2">
            <a:extLst>
              <a:ext uri="{FF2B5EF4-FFF2-40B4-BE49-F238E27FC236}">
                <a16:creationId xmlns:a16="http://schemas.microsoft.com/office/drawing/2014/main" id="{1126132D-A182-17CF-D572-436A5DEB9032}"/>
              </a:ext>
            </a:extLst>
          </p:cNvPr>
          <p:cNvSpPr>
            <a:spLocks noGrp="1" noChangeArrowheads="1"/>
          </p:cNvSpPr>
          <p:nvPr>
            <p:ph idx="1"/>
          </p:nvPr>
        </p:nvSpPr>
        <p:spPr bwMode="auto">
          <a:xfrm>
            <a:off x="924530" y="2061625"/>
            <a:ext cx="5397631" cy="4247317"/>
          </a:xfrm>
          <a:prstGeom prst="rect">
            <a:avLst/>
          </a:prstGeom>
          <a:solidFill>
            <a:srgbClr val="18181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CCCCCC"/>
                </a:solidFill>
                <a:effectLst/>
                <a:latin typeface="Segoe WPC"/>
              </a:rPr>
              <a:t> Scheduling an Appointment</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900" b="1" i="0" u="none" strike="noStrike" cap="none" normalizeH="0" baseline="0" dirty="0">
                <a:ln>
                  <a:noFill/>
                </a:ln>
                <a:solidFill>
                  <a:srgbClr val="CCCCCC"/>
                </a:solidFill>
                <a:effectLst/>
                <a:latin typeface="Segoe WPC"/>
              </a:rPr>
              <a:t>Navigate to the Appointment Page</a:t>
            </a:r>
            <a:r>
              <a:rPr kumimoji="0" lang="en-US" altLang="en-US" sz="900" b="0" i="0" u="none" strike="noStrike" cap="none" normalizeH="0" baseline="0" dirty="0">
                <a:ln>
                  <a:noFill/>
                </a:ln>
                <a:solidFill>
                  <a:srgbClr val="CCCCCC"/>
                </a:solidFill>
                <a:effectLst/>
                <a:latin typeface="Segoe WPC"/>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Click on the "Appointment" link in the navigation bar.</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900" b="1" i="0" u="none" strike="noStrike" cap="none" normalizeH="0" baseline="0" dirty="0">
                <a:ln>
                  <a:noFill/>
                </a:ln>
                <a:solidFill>
                  <a:srgbClr val="CCCCCC"/>
                </a:solidFill>
                <a:effectLst/>
                <a:latin typeface="Segoe WPC"/>
              </a:rPr>
              <a:t>Fill Out the Appointment Form</a:t>
            </a:r>
            <a:r>
              <a:rPr kumimoji="0" lang="en-US" altLang="en-US" sz="900" b="0" i="0" u="none" strike="noStrike" cap="none" normalizeH="0" baseline="0" dirty="0">
                <a:ln>
                  <a:noFill/>
                </a:ln>
                <a:solidFill>
                  <a:srgbClr val="CCCCCC"/>
                </a:solidFill>
                <a:effectLst/>
                <a:latin typeface="Segoe WPC"/>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Enter your first name.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Enter your last name.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Enter your address.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Enter your phone number.</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Enter your email address.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Select your preferred appointment date.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Enter any comments or details about the appointment.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Click the "Submit" button to schedule your appointment.</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900" b="1" i="0" u="none" strike="noStrike" cap="none" normalizeH="0" baseline="0" dirty="0">
                <a:ln>
                  <a:noFill/>
                </a:ln>
                <a:solidFill>
                  <a:srgbClr val="CCCCCC"/>
                </a:solidFill>
                <a:effectLst/>
                <a:latin typeface="Segoe WPC"/>
              </a:rPr>
              <a:t>Confirmation</a:t>
            </a:r>
            <a:r>
              <a:rPr kumimoji="0" lang="en-US" altLang="en-US" sz="900" b="0" i="0" u="none" strike="noStrike" cap="none" normalizeH="0" baseline="0" dirty="0">
                <a:ln>
                  <a:noFill/>
                </a:ln>
                <a:solidFill>
                  <a:srgbClr val="CCCCCC"/>
                </a:solidFill>
                <a:effectLst/>
                <a:latin typeface="Segoe WPC"/>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After successfully scheduling your appointment, you will receive a confirmation email.</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You will be redirected to a thank you page.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dirty="0">
              <a:ln>
                <a:noFill/>
              </a:ln>
              <a:solidFill>
                <a:srgbClr val="CCCCCC"/>
              </a:solidFill>
              <a:effectLst/>
              <a:latin typeface="Segoe WPC"/>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CCCCCC"/>
                </a:solidFill>
                <a:effectLst/>
                <a:latin typeface="Segoe WPC"/>
              </a:rPr>
              <a:t>Canceling a Service</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900" b="1" i="0" u="none" strike="noStrike" cap="none" normalizeH="0" baseline="0" dirty="0">
                <a:ln>
                  <a:noFill/>
                </a:ln>
                <a:solidFill>
                  <a:srgbClr val="CCCCCC"/>
                </a:solidFill>
                <a:effectLst/>
                <a:latin typeface="Segoe WPC"/>
              </a:rPr>
              <a:t>Navigate to the Cancel Service Page</a:t>
            </a:r>
            <a:r>
              <a:rPr kumimoji="0" lang="en-US" altLang="en-US" sz="900" b="0" i="0" u="none" strike="noStrike" cap="none" normalizeH="0" baseline="0" dirty="0">
                <a:ln>
                  <a:noFill/>
                </a:ln>
                <a:solidFill>
                  <a:srgbClr val="CCCCCC"/>
                </a:solidFill>
                <a:effectLst/>
                <a:latin typeface="Segoe WPC"/>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Click on the "Cancel Service" link in the navigation bar.</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900" b="1" i="0" u="none" strike="noStrike" cap="none" normalizeH="0" baseline="0" dirty="0">
                <a:ln>
                  <a:noFill/>
                </a:ln>
                <a:solidFill>
                  <a:srgbClr val="CCCCCC"/>
                </a:solidFill>
                <a:effectLst/>
                <a:latin typeface="Segoe WPC"/>
              </a:rPr>
              <a:t>Fill Out the Cancellation Form</a:t>
            </a:r>
            <a:r>
              <a:rPr kumimoji="0" lang="en-US" altLang="en-US" sz="900" b="0" i="0" u="none" strike="noStrike" cap="none" normalizeH="0" baseline="0" dirty="0">
                <a:ln>
                  <a:noFill/>
                </a:ln>
                <a:solidFill>
                  <a:srgbClr val="CCCCCC"/>
                </a:solidFill>
                <a:effectLst/>
                <a:latin typeface="Segoe WPC"/>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Enter your name.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Enter your email address.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Select the appointment date you want to cancel.</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Enter the reason for cancellation.</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Click the "Cancel Service" button to submit your cancellation request.</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900" b="1" i="0" u="none" strike="noStrike" cap="none" normalizeH="0" baseline="0" dirty="0">
                <a:ln>
                  <a:noFill/>
                </a:ln>
                <a:solidFill>
                  <a:srgbClr val="CCCCCC"/>
                </a:solidFill>
                <a:effectLst/>
                <a:latin typeface="Segoe WPC"/>
              </a:rPr>
              <a:t>Confirmation</a:t>
            </a:r>
            <a:r>
              <a:rPr kumimoji="0" lang="en-US" altLang="en-US" sz="900" b="0" i="0" u="none" strike="noStrike" cap="none" normalizeH="0" baseline="0" dirty="0">
                <a:ln>
                  <a:noFill/>
                </a:ln>
                <a:solidFill>
                  <a:srgbClr val="CCCCCC"/>
                </a:solidFill>
                <a:effectLst/>
                <a:latin typeface="Segoe WPC"/>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After successfully submitting your cancellation request, you will receive a confirmation email.</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You will be redirected to a thank you page.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0332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8A96F-5609-6C58-5A85-1A7F7BCB135A}"/>
              </a:ext>
            </a:extLst>
          </p:cNvPr>
          <p:cNvSpPr>
            <a:spLocks noGrp="1"/>
          </p:cNvSpPr>
          <p:nvPr>
            <p:ph type="title"/>
          </p:nvPr>
        </p:nvSpPr>
        <p:spPr/>
        <p:txBody>
          <a:bodyPr/>
          <a:lstStyle/>
          <a:p>
            <a:r>
              <a:rPr lang="en-US" dirty="0"/>
              <a:t>How to Guide</a:t>
            </a:r>
          </a:p>
        </p:txBody>
      </p:sp>
      <p:sp>
        <p:nvSpPr>
          <p:cNvPr id="4" name="Rectangle 1">
            <a:extLst>
              <a:ext uri="{FF2B5EF4-FFF2-40B4-BE49-F238E27FC236}">
                <a16:creationId xmlns:a16="http://schemas.microsoft.com/office/drawing/2014/main" id="{C44E4801-7814-A696-DD0A-7321853F5B36}"/>
              </a:ext>
            </a:extLst>
          </p:cNvPr>
          <p:cNvSpPr>
            <a:spLocks noGrp="1" noChangeArrowheads="1"/>
          </p:cNvSpPr>
          <p:nvPr>
            <p:ph idx="1"/>
          </p:nvPr>
        </p:nvSpPr>
        <p:spPr bwMode="auto">
          <a:xfrm>
            <a:off x="914400" y="3520812"/>
            <a:ext cx="4798108" cy="1892826"/>
          </a:xfrm>
          <a:prstGeom prst="rect">
            <a:avLst/>
          </a:prstGeom>
          <a:solidFill>
            <a:srgbClr val="18181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CCCCCC"/>
                </a:solidFill>
                <a:effectLst/>
                <a:latin typeface="Segoe WPC"/>
              </a:rPr>
              <a:t>Leaving a Review</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900" b="1" i="0" u="none" strike="noStrike" cap="none" normalizeH="0" baseline="0" dirty="0">
                <a:ln>
                  <a:noFill/>
                </a:ln>
                <a:solidFill>
                  <a:srgbClr val="CCCCCC"/>
                </a:solidFill>
                <a:effectLst/>
                <a:latin typeface="Segoe WPC"/>
              </a:rPr>
              <a:t>Navigate to the Review Page</a:t>
            </a:r>
            <a:r>
              <a:rPr kumimoji="0" lang="en-US" altLang="en-US" sz="900" b="0" i="0" u="none" strike="noStrike" cap="none" normalizeH="0" baseline="0" dirty="0">
                <a:ln>
                  <a:noFill/>
                </a:ln>
                <a:solidFill>
                  <a:srgbClr val="CCCCCC"/>
                </a:solidFill>
                <a:effectLst/>
                <a:latin typeface="Segoe WPC"/>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Click on the "Leave a Review" link in the navigation bar.</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900" b="1" i="0" u="none" strike="noStrike" cap="none" normalizeH="0" baseline="0" dirty="0">
                <a:ln>
                  <a:noFill/>
                </a:ln>
                <a:solidFill>
                  <a:srgbClr val="CCCCCC"/>
                </a:solidFill>
                <a:effectLst/>
                <a:latin typeface="Segoe WPC"/>
              </a:rPr>
              <a:t>Fill Out the Review Form</a:t>
            </a:r>
            <a:r>
              <a:rPr kumimoji="0" lang="en-US" altLang="en-US" sz="900" b="0" i="0" u="none" strike="noStrike" cap="none" normalizeH="0" baseline="0" dirty="0">
                <a:ln>
                  <a:noFill/>
                </a:ln>
                <a:solidFill>
                  <a:srgbClr val="CCCCCC"/>
                </a:solidFill>
                <a:effectLst/>
                <a:latin typeface="Segoe WPC"/>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Enter your name.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Select your rating (1 to 5 stars).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Enter your review.</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Click the "Submit Review" button to submit your review.</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900" b="1" i="0" u="none" strike="noStrike" cap="none" normalizeH="0" baseline="0" dirty="0">
                <a:ln>
                  <a:noFill/>
                </a:ln>
                <a:solidFill>
                  <a:srgbClr val="CCCCCC"/>
                </a:solidFill>
                <a:effectLst/>
                <a:latin typeface="Segoe WPC"/>
              </a:rPr>
              <a:t>Confirmation</a:t>
            </a:r>
            <a:r>
              <a:rPr kumimoji="0" lang="en-US" altLang="en-US" sz="900" b="0" i="0" u="none" strike="noStrike" cap="none" normalizeH="0" baseline="0" dirty="0">
                <a:ln>
                  <a:noFill/>
                </a:ln>
                <a:solidFill>
                  <a:srgbClr val="CCCCCC"/>
                </a:solidFill>
                <a:effectLst/>
                <a:latin typeface="Segoe WPC"/>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CCCCCC"/>
                </a:solidFill>
                <a:effectLst/>
                <a:latin typeface="Segoe WPC"/>
              </a:rPr>
              <a:t>After successfully submitting your review, it will be displayed on the review page.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dirty="0">
              <a:ln>
                <a:noFill/>
              </a:ln>
              <a:solidFill>
                <a:srgbClr val="CCCCCC"/>
              </a:solidFill>
              <a:effectLst/>
              <a:latin typeface="Segoe WPC"/>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0805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DB5B6-6A1D-E111-BD13-4A0D58078A7C}"/>
              </a:ext>
            </a:extLst>
          </p:cNvPr>
          <p:cNvSpPr>
            <a:spLocks noGrp="1"/>
          </p:cNvSpPr>
          <p:nvPr>
            <p:ph type="title"/>
          </p:nvPr>
        </p:nvSpPr>
        <p:spPr/>
        <p:txBody>
          <a:bodyPr/>
          <a:lstStyle/>
          <a:p>
            <a:r>
              <a:rPr lang="en-US" dirty="0" err="1"/>
              <a:t>Refrences</a:t>
            </a:r>
            <a:endParaRPr lang="en-US" dirty="0"/>
          </a:p>
        </p:txBody>
      </p:sp>
      <p:sp>
        <p:nvSpPr>
          <p:cNvPr id="3" name="Content Placeholder 2">
            <a:extLst>
              <a:ext uri="{FF2B5EF4-FFF2-40B4-BE49-F238E27FC236}">
                <a16:creationId xmlns:a16="http://schemas.microsoft.com/office/drawing/2014/main" id="{28FD37ED-91F9-9C86-359F-BB0ABF11C630}"/>
              </a:ext>
            </a:extLst>
          </p:cNvPr>
          <p:cNvSpPr>
            <a:spLocks noGrp="1"/>
          </p:cNvSpPr>
          <p:nvPr>
            <p:ph idx="1"/>
          </p:nvPr>
        </p:nvSpPr>
        <p:spPr/>
        <p:txBody>
          <a:bodyPr/>
          <a:lstStyle/>
          <a:p>
            <a:r>
              <a:rPr lang="en-US" dirty="0"/>
              <a:t>Website used to compare mines: </a:t>
            </a:r>
            <a:r>
              <a:rPr lang="en-US" dirty="0">
                <a:hlinkClick r:id="rId2"/>
              </a:rPr>
              <a:t>https://galandscape.com/</a:t>
            </a:r>
            <a:endParaRPr lang="en-US" dirty="0"/>
          </a:p>
          <a:p>
            <a:r>
              <a:rPr lang="en-US" dirty="0"/>
              <a:t>https://georgialandscapingandhardscapingllc.com/</a:t>
            </a:r>
          </a:p>
          <a:p>
            <a:r>
              <a:rPr lang="en-US" dirty="0"/>
              <a:t>People used to test my website: The company owner and an former classmate.</a:t>
            </a:r>
          </a:p>
        </p:txBody>
      </p:sp>
    </p:spTree>
    <p:extLst>
      <p:ext uri="{BB962C8B-B14F-4D97-AF65-F5344CB8AC3E}">
        <p14:creationId xmlns:p14="http://schemas.microsoft.com/office/powerpoint/2010/main" val="1443967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95DDA-2C1A-5E4F-F790-A2FA7C5F379E}"/>
              </a:ext>
            </a:extLst>
          </p:cNvPr>
          <p:cNvSpPr>
            <a:spLocks noGrp="1"/>
          </p:cNvSpPr>
          <p:nvPr>
            <p:ph type="title"/>
          </p:nvPr>
        </p:nvSpPr>
        <p:spPr/>
        <p:txBody>
          <a:bodyPr/>
          <a:lstStyle/>
          <a:p>
            <a:r>
              <a:rPr lang="en-US" dirty="0"/>
              <a:t>Project Summary</a:t>
            </a:r>
          </a:p>
        </p:txBody>
      </p:sp>
      <p:sp>
        <p:nvSpPr>
          <p:cNvPr id="3" name="Content Placeholder 2">
            <a:extLst>
              <a:ext uri="{FF2B5EF4-FFF2-40B4-BE49-F238E27FC236}">
                <a16:creationId xmlns:a16="http://schemas.microsoft.com/office/drawing/2014/main" id="{5F2F3829-6033-467C-377A-74CB34407499}"/>
              </a:ext>
            </a:extLst>
          </p:cNvPr>
          <p:cNvSpPr>
            <a:spLocks noGrp="1"/>
          </p:cNvSpPr>
          <p:nvPr>
            <p:ph idx="1"/>
          </p:nvPr>
        </p:nvSpPr>
        <p:spPr/>
        <p:txBody>
          <a:bodyPr>
            <a:normAutofit fontScale="62500" lnSpcReduction="20000"/>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Our landscaping website is designed to provide an intuitive, user-friendly platform for clients seeking professional landscaping services. The site aims to streamline the customer experience by offering comprehensive features tailored to meet client needs, from service inquiries to ongoing support.</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Key features include:</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Detailed descriptions of our landscaping services.</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Easy-to-use tools for obtaining quotes, scheduling services, and managing bookings.</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gallery showcasing completed projects to inspire potential clients.</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Interactive elements, such as live chat and FAQs, to address customer inquiries promptly.</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website is designed with modern accessibility and responsiveness in mind, ensuring a seamless experience across all devices. By prioritizing convenience, transparency, and engagement, the site will enhance customer satisfaction, attract new clients, and support the growth of our landscaping business.</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Mission Statement:</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Our goal is to make landscaping services easily accessible and stress-free, allowing clients to transform their outdoor spaces effortlessly while building long-term relationships based on trust and quality.</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goal of my project is to create a fully functional landscaping website. The website site will include front-end and also backend including a database.</a:t>
            </a:r>
          </a:p>
          <a:p>
            <a:pPr marL="342900" marR="0" lvl="0" indent="-342900">
              <a:lnSpc>
                <a:spcPct val="115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audience for the website will be people in the middle Georgia area that is looking to get yard work done. Also, existing clients.</a:t>
            </a:r>
          </a:p>
          <a:p>
            <a:pPr marL="36900" indent="0">
              <a:buNone/>
            </a:pPr>
            <a:endParaRPr lang="en-US" sz="1400" dirty="0"/>
          </a:p>
        </p:txBody>
      </p:sp>
    </p:spTree>
    <p:extLst>
      <p:ext uri="{BB962C8B-B14F-4D97-AF65-F5344CB8AC3E}">
        <p14:creationId xmlns:p14="http://schemas.microsoft.com/office/powerpoint/2010/main" val="343451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9F12B-F5AF-FD6B-892D-7D5CFF3EDF61}"/>
              </a:ext>
            </a:extLst>
          </p:cNvPr>
          <p:cNvSpPr>
            <a:spLocks noGrp="1"/>
          </p:cNvSpPr>
          <p:nvPr>
            <p:ph type="title"/>
          </p:nvPr>
        </p:nvSpPr>
        <p:spPr/>
        <p:txBody>
          <a:bodyPr>
            <a:normAutofit fontScale="90000"/>
          </a:bodyPr>
          <a:lstStyle/>
          <a:p>
            <a:r>
              <a:rPr lang="en-US" sz="4800" b="1" kern="100" dirty="0">
                <a:effectLst/>
                <a:latin typeface="Aptos" panose="020B0004020202020204" pitchFamily="34" charset="0"/>
                <a:ea typeface="Aptos" panose="020B0004020202020204" pitchFamily="34" charset="0"/>
                <a:cs typeface="Times New Roman" panose="02020603050405020304" pitchFamily="18" charset="0"/>
              </a:rPr>
              <a:t>Acknowledgments</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8350E2B-80BF-5E12-2944-9E6CEA2C7C56}"/>
              </a:ext>
            </a:extLst>
          </p:cNvPr>
          <p:cNvSpPr>
            <a:spLocks noGrp="1"/>
          </p:cNvSpPr>
          <p:nvPr>
            <p:ph idx="1"/>
          </p:nvPr>
        </p:nvSpPr>
        <p:spPr/>
        <p:txBody>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would like to express our sincere gratitude to everyone who contributed to the creation and development of our landscaping website. Your support, guidance, and feedback have been invaluable in bringing this project to life.</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Clients: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Your trust in our landscaping services and valuable feedback have inspired us to create a platform that caters to your needs.</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Family and Friends: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Your encouragement and understanding throughout the project have been a source of motivation and ideas.</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website is a reflection of collaboration, creativity, and a shared commitment to excellence. We look forward to using this platform to serve our clients better and continue growing together.</a:t>
            </a:r>
          </a:p>
          <a:p>
            <a:pPr marL="36900" indent="0">
              <a:buNone/>
            </a:pPr>
            <a:endParaRPr lang="en-US" dirty="0"/>
          </a:p>
        </p:txBody>
      </p:sp>
    </p:spTree>
    <p:extLst>
      <p:ext uri="{BB962C8B-B14F-4D97-AF65-F5344CB8AC3E}">
        <p14:creationId xmlns:p14="http://schemas.microsoft.com/office/powerpoint/2010/main" val="3746853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AAFCE-AE41-C0F1-2B06-E1314AEC7E87}"/>
              </a:ext>
            </a:extLst>
          </p:cNvPr>
          <p:cNvSpPr>
            <a:spLocks noGrp="1"/>
          </p:cNvSpPr>
          <p:nvPr>
            <p:ph type="title"/>
          </p:nvPr>
        </p:nvSpPr>
        <p:spPr/>
        <p:txBody>
          <a:bodyPr>
            <a:normAutofit fontScale="90000"/>
          </a:bodyPr>
          <a:lstStyle/>
          <a:p>
            <a:r>
              <a:rPr lang="en-US" sz="4400" b="1" kern="100" dirty="0">
                <a:effectLst/>
                <a:latin typeface="Aptos" panose="020B0004020202020204" pitchFamily="34" charset="0"/>
                <a:ea typeface="Aptos" panose="020B0004020202020204" pitchFamily="34" charset="0"/>
                <a:cs typeface="Times New Roman" panose="02020603050405020304" pitchFamily="18" charset="0"/>
              </a:rPr>
              <a:t>Introduction</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4277E66-EBA9-6256-94AF-27EDFC033233}"/>
              </a:ext>
            </a:extLst>
          </p:cNvPr>
          <p:cNvSpPr>
            <a:spLocks noGrp="1"/>
          </p:cNvSpPr>
          <p:nvPr>
            <p:ph idx="1"/>
          </p:nvPr>
        </p:nvSpPr>
        <p:spPr/>
        <p:txBody>
          <a:bodyPr/>
          <a:lstStyle/>
          <a:p>
            <a:r>
              <a:rPr lang="en-US" sz="1800" kern="100" dirty="0">
                <a:effectLst/>
                <a:latin typeface="Aptos" panose="020B0004020202020204" pitchFamily="34" charset="0"/>
                <a:ea typeface="Aptos" panose="020B0004020202020204" pitchFamily="34" charset="0"/>
                <a:cs typeface="Times New Roman" panose="02020603050405020304" pitchFamily="18" charset="0"/>
              </a:rPr>
              <a:t>The landscaping website project was initiated to address the growing demand for professional, reliable landscaping services while enhancing the accessibility and convenience of connecting with service providers. In today’s digital age, customers expect seamless online interactions for tasks such as booking appointments &amp; looking for services. However, many small landscaping businesses lack a modern, user-friendly online presence, creating a gap between client expectations and service delivery.</a:t>
            </a:r>
          </a:p>
          <a:p>
            <a:pPr marL="36900" indent="0">
              <a:buNone/>
            </a:pPr>
            <a:endParaRPr lang="en-US" dirty="0"/>
          </a:p>
        </p:txBody>
      </p:sp>
    </p:spTree>
    <p:extLst>
      <p:ext uri="{BB962C8B-B14F-4D97-AF65-F5344CB8AC3E}">
        <p14:creationId xmlns:p14="http://schemas.microsoft.com/office/powerpoint/2010/main" val="2274326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2EC43-B2A2-E404-2056-B2D3BB0F23FE}"/>
              </a:ext>
            </a:extLst>
          </p:cNvPr>
          <p:cNvSpPr>
            <a:spLocks noGrp="1"/>
          </p:cNvSpPr>
          <p:nvPr>
            <p:ph type="title"/>
          </p:nvPr>
        </p:nvSpPr>
        <p:spPr/>
        <p:txBody>
          <a:bodyPr/>
          <a:lstStyle/>
          <a:p>
            <a:r>
              <a:rPr lang="en-US" dirty="0"/>
              <a:t>What’s the problem?</a:t>
            </a:r>
          </a:p>
        </p:txBody>
      </p:sp>
      <p:sp>
        <p:nvSpPr>
          <p:cNvPr id="3" name="Content Placeholder 2">
            <a:extLst>
              <a:ext uri="{FF2B5EF4-FFF2-40B4-BE49-F238E27FC236}">
                <a16:creationId xmlns:a16="http://schemas.microsoft.com/office/drawing/2014/main" id="{A6E4EF51-B296-EE7C-7186-CE834B7EDF09}"/>
              </a:ext>
            </a:extLst>
          </p:cNvPr>
          <p:cNvSpPr>
            <a:spLocks noGrp="1"/>
          </p:cNvSpPr>
          <p:nvPr>
            <p:ph idx="1"/>
          </p:nvPr>
        </p:nvSpPr>
        <p:spPr/>
        <p:txBody>
          <a:bodyPr/>
          <a:lstStyle/>
          <a:p>
            <a:r>
              <a:rPr lang="en-US" sz="1800" kern="100" dirty="0">
                <a:effectLst/>
                <a:latin typeface="Aptos" panose="020B0004020202020204" pitchFamily="34" charset="0"/>
                <a:ea typeface="Aptos" panose="020B0004020202020204" pitchFamily="34" charset="0"/>
                <a:cs typeface="Times New Roman" panose="02020603050405020304" pitchFamily="18" charset="0"/>
              </a:rPr>
              <a:t>The problem this project seeks to solve is the inefficiency and inconvenience often associated with finding, contacting, and managing landscaping services. Traditional methods, such as phone inquiries or in-person visits, can be time-consuming and frustrating for customers. Additionally, the lack of an online platform limits the company’s ability to showcase its work, build trust, and attract new clients.</a:t>
            </a:r>
          </a:p>
          <a:p>
            <a:endParaRPr lang="en-US" dirty="0"/>
          </a:p>
        </p:txBody>
      </p:sp>
    </p:spTree>
    <p:extLst>
      <p:ext uri="{BB962C8B-B14F-4D97-AF65-F5344CB8AC3E}">
        <p14:creationId xmlns:p14="http://schemas.microsoft.com/office/powerpoint/2010/main" val="3912588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9B5FE-B480-E9AF-D598-731F8E09A531}"/>
              </a:ext>
            </a:extLst>
          </p:cNvPr>
          <p:cNvSpPr>
            <a:spLocks noGrp="1"/>
          </p:cNvSpPr>
          <p:nvPr>
            <p:ph type="title"/>
          </p:nvPr>
        </p:nvSpPr>
        <p:spPr/>
        <p:txBody>
          <a:bodyPr/>
          <a:lstStyle/>
          <a:p>
            <a:r>
              <a:rPr lang="en-US" dirty="0"/>
              <a:t>Social Impact</a:t>
            </a:r>
          </a:p>
        </p:txBody>
      </p:sp>
      <p:sp>
        <p:nvSpPr>
          <p:cNvPr id="3" name="Content Placeholder 2">
            <a:extLst>
              <a:ext uri="{FF2B5EF4-FFF2-40B4-BE49-F238E27FC236}">
                <a16:creationId xmlns:a16="http://schemas.microsoft.com/office/drawing/2014/main" id="{EDA3B9E4-C166-C384-0567-9AD7DD024F88}"/>
              </a:ext>
            </a:extLst>
          </p:cNvPr>
          <p:cNvSpPr>
            <a:spLocks noGrp="1"/>
          </p:cNvSpPr>
          <p:nvPr>
            <p:ph idx="1"/>
          </p:nvPr>
        </p:nvSpPr>
        <p:spPr/>
        <p:txBody>
          <a:bodyPr>
            <a:normAutofit lnSpcReduction="10000"/>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project’s social impact is significant. By creating an accessible and interactive website, we aim to:</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Empower clients to take control of their outdoor projects with ease and confidence.</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Support local businesses by providing a digital platform to enhance their visibility and reputation.</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Promote sustainable landscaping practices by offering educational resources and eco-friendly service options.</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Strengthen community ties by fostering trust and communication between clients and service providers.</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project not only bridges the gap between customers and services but also contributes to a broader societal trend of digital transformation and sustainability in small business operations.</a:t>
            </a:r>
          </a:p>
          <a:p>
            <a:pPr marL="36900" indent="0">
              <a:buNone/>
            </a:pPr>
            <a:endParaRPr lang="en-US" dirty="0"/>
          </a:p>
        </p:txBody>
      </p:sp>
    </p:spTree>
    <p:extLst>
      <p:ext uri="{BB962C8B-B14F-4D97-AF65-F5344CB8AC3E}">
        <p14:creationId xmlns:p14="http://schemas.microsoft.com/office/powerpoint/2010/main" val="199940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8FADC-F357-D716-05EA-ABBD623D4457}"/>
              </a:ext>
            </a:extLst>
          </p:cNvPr>
          <p:cNvSpPr>
            <a:spLocks noGrp="1"/>
          </p:cNvSpPr>
          <p:nvPr>
            <p:ph type="title"/>
          </p:nvPr>
        </p:nvSpPr>
        <p:spPr>
          <a:xfrm>
            <a:off x="919119" y="0"/>
            <a:ext cx="10353762" cy="1257300"/>
          </a:xfrm>
        </p:spPr>
        <p:txBody>
          <a:bodyPr/>
          <a:lstStyle/>
          <a:p>
            <a:r>
              <a:rPr lang="en-US" dirty="0"/>
              <a:t>Project TimeLine</a:t>
            </a:r>
          </a:p>
        </p:txBody>
      </p:sp>
      <p:graphicFrame>
        <p:nvGraphicFramePr>
          <p:cNvPr id="4" name="Object 3">
            <a:extLst>
              <a:ext uri="{FF2B5EF4-FFF2-40B4-BE49-F238E27FC236}">
                <a16:creationId xmlns:a16="http://schemas.microsoft.com/office/drawing/2014/main" id="{3A7D6029-AF19-4080-3FA3-DC7D8B56F2A5}"/>
              </a:ext>
            </a:extLst>
          </p:cNvPr>
          <p:cNvGraphicFramePr>
            <a:graphicFrameLocks noChangeAspect="1"/>
          </p:cNvGraphicFramePr>
          <p:nvPr>
            <p:extLst>
              <p:ext uri="{D42A27DB-BD31-4B8C-83A1-F6EECF244321}">
                <p14:modId xmlns:p14="http://schemas.microsoft.com/office/powerpoint/2010/main" val="373539649"/>
              </p:ext>
            </p:extLst>
          </p:nvPr>
        </p:nvGraphicFramePr>
        <p:xfrm>
          <a:off x="4002881" y="1143467"/>
          <a:ext cx="4186238" cy="5418137"/>
        </p:xfrm>
        <a:graphic>
          <a:graphicData uri="http://schemas.openxmlformats.org/presentationml/2006/ole">
            <mc:AlternateContent xmlns:mc="http://schemas.openxmlformats.org/markup-compatibility/2006">
              <mc:Choice xmlns:v="urn:schemas-microsoft-com:vml" Requires="v">
                <p:oleObj name="Acrobat Document" r:id="rId2" imgW="5829287" imgH="7543800" progId="Acrobat.Document.DC">
                  <p:embed/>
                </p:oleObj>
              </mc:Choice>
              <mc:Fallback>
                <p:oleObj name="Acrobat Document" r:id="rId2" imgW="5829287" imgH="7543800" progId="Acrobat.Document.DC">
                  <p:embed/>
                  <p:pic>
                    <p:nvPicPr>
                      <p:cNvPr id="0" name=""/>
                      <p:cNvPicPr/>
                      <p:nvPr/>
                    </p:nvPicPr>
                    <p:blipFill>
                      <a:blip r:embed="rId3"/>
                      <a:stretch>
                        <a:fillRect/>
                      </a:stretch>
                    </p:blipFill>
                    <p:spPr>
                      <a:xfrm>
                        <a:off x="4002881" y="1143467"/>
                        <a:ext cx="4186238" cy="5418137"/>
                      </a:xfrm>
                      <a:prstGeom prst="rect">
                        <a:avLst/>
                      </a:prstGeom>
                    </p:spPr>
                  </p:pic>
                </p:oleObj>
              </mc:Fallback>
            </mc:AlternateContent>
          </a:graphicData>
        </a:graphic>
      </p:graphicFrame>
    </p:spTree>
    <p:extLst>
      <p:ext uri="{BB962C8B-B14F-4D97-AF65-F5344CB8AC3E}">
        <p14:creationId xmlns:p14="http://schemas.microsoft.com/office/powerpoint/2010/main" val="31474565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Nova">
      <a:majorFont>
        <a:latin typeface="Arial Nova Light"/>
        <a:ea typeface=""/>
        <a:cs typeface=""/>
      </a:majorFont>
      <a:minorFont>
        <a:latin typeface="Arial Nov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CB38EC-895A-4F8F-8F75-E263501ABB5A}">
  <ds:schemaRefs>
    <ds:schemaRef ds:uri="http://schemas.microsoft.com/sharepoint/v3/contenttype/forms"/>
  </ds:schemaRefs>
</ds:datastoreItem>
</file>

<file path=customXml/itemProps2.xml><?xml version="1.0" encoding="utf-8"?>
<ds:datastoreItem xmlns:ds="http://schemas.openxmlformats.org/officeDocument/2006/customXml" ds:itemID="{F7E70FC5-1855-47AB-8CE1-CB3C873A8988}">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5560E646-30AD-4BA0-97EA-A7A07DF54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{D1213B18-69A8-4686-A223-813570D11E19}tf11665031_win32</Template>
  <TotalTime>207</TotalTime>
  <Words>2807</Words>
  <Application>Microsoft Office PowerPoint</Application>
  <PresentationFormat>Widescreen</PresentationFormat>
  <Paragraphs>274</Paragraphs>
  <Slides>37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6" baseType="lpstr">
      <vt:lpstr>Aptos</vt:lpstr>
      <vt:lpstr>Arial</vt:lpstr>
      <vt:lpstr>Arial Nova</vt:lpstr>
      <vt:lpstr>Arial Nova Light</vt:lpstr>
      <vt:lpstr>Segoe WPC</vt:lpstr>
      <vt:lpstr>Symbol</vt:lpstr>
      <vt:lpstr>Wingdings 2</vt:lpstr>
      <vt:lpstr>SlateVTI</vt:lpstr>
      <vt:lpstr>Acrobat Document</vt:lpstr>
      <vt:lpstr>Final Report</vt:lpstr>
      <vt:lpstr>Table Of Contents</vt:lpstr>
      <vt:lpstr>Table Of Contents</vt:lpstr>
      <vt:lpstr>Project Summary</vt:lpstr>
      <vt:lpstr>Acknowledgments </vt:lpstr>
      <vt:lpstr>Introduction </vt:lpstr>
      <vt:lpstr>What’s the problem?</vt:lpstr>
      <vt:lpstr>Social Impact</vt:lpstr>
      <vt:lpstr>Project TimeLine</vt:lpstr>
      <vt:lpstr>Project Timeline</vt:lpstr>
      <vt:lpstr>Project scope</vt:lpstr>
      <vt:lpstr>Project Scope</vt:lpstr>
      <vt:lpstr>Deliverables</vt:lpstr>
      <vt:lpstr>Success Measurements</vt:lpstr>
      <vt:lpstr>Stake Holder</vt:lpstr>
      <vt:lpstr>Needs Finding</vt:lpstr>
      <vt:lpstr>User Analysis</vt:lpstr>
      <vt:lpstr>Personas</vt:lpstr>
      <vt:lpstr>Storyboard</vt:lpstr>
      <vt:lpstr>Entity Relationship Design</vt:lpstr>
      <vt:lpstr>Feature Design</vt:lpstr>
      <vt:lpstr>Task List</vt:lpstr>
      <vt:lpstr>Site Structure</vt:lpstr>
      <vt:lpstr>Usability Study</vt:lpstr>
      <vt:lpstr>Usability Study</vt:lpstr>
      <vt:lpstr>Usability Study</vt:lpstr>
      <vt:lpstr>Usability Study</vt:lpstr>
      <vt:lpstr>System Version 1.0</vt:lpstr>
      <vt:lpstr>User Study Analysis</vt:lpstr>
      <vt:lpstr>User Study Analysis</vt:lpstr>
      <vt:lpstr>System Version 2.0</vt:lpstr>
      <vt:lpstr>System Version 2.0 </vt:lpstr>
      <vt:lpstr>System Specs</vt:lpstr>
      <vt:lpstr>How to Guide</vt:lpstr>
      <vt:lpstr>How to Guide</vt:lpstr>
      <vt:lpstr>How to Guide</vt:lpstr>
      <vt:lpstr>Refrences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Creston T. Harper</dc:creator>
  <cp:lastModifiedBy>Creston T. Harper</cp:lastModifiedBy>
  <cp:revision>2</cp:revision>
  <dcterms:created xsi:type="dcterms:W3CDTF">2024-11-19T18:36:01Z</dcterms:created>
  <dcterms:modified xsi:type="dcterms:W3CDTF">2024-11-21T18:53:47Z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